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02"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4" r:id="rId49"/>
    <p:sldId id="305"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6/5/2019</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49460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6/5/2019</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62406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6/5/2019</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91125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6FC94B80-BBFC-4FB8-AF92-618D199FD7E8}" type="datetimeFigureOut">
              <a:rPr lang="en-US" smtClean="0"/>
              <a:t>6/5/2019</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8498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6/5/2019</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14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6FC94B80-BBFC-4FB8-AF92-618D199FD7E8}" type="datetimeFigureOut">
              <a:rPr lang="en-US" smtClean="0"/>
              <a:t>6/5/2019</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7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6FC94B80-BBFC-4FB8-AF92-618D199FD7E8}" type="datetimeFigureOut">
              <a:rPr lang="en-US" smtClean="0"/>
              <a:t>6/5/2019</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77698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6FC94B80-BBFC-4FB8-AF92-618D199FD7E8}" type="datetimeFigureOut">
              <a:rPr lang="en-US" smtClean="0"/>
              <a:t>6/5/2019</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3149050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111+LRP+12933" TargetMode="External"/><Relationship Id="rId2" Type="http://schemas.openxmlformats.org/officeDocument/2006/relationships/hyperlink" Target="https://www.specialedconnection.com/LrpSecStoryTool/servlet/GetCase?cite=55+IDELR+14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115+LRP+23747" TargetMode="External"/><Relationship Id="rId2" Type="http://schemas.openxmlformats.org/officeDocument/2006/relationships/hyperlink" Target="https://www.specialedconnection.com/LrpSecStoryTool/servlet/GetCase?cite=111+LRP+1140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specialedconnection.com/LrpSecStoryTool/servlet/GetCase?cite=23+IDELR+572"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specialedconnection.com/LrpSecStoryTool/servlet/GetCase?cite=114+LRP+53607"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specialedconnection.com/LrpSecStoryTool/servlet/GetCase?cite=62+IDELR+185"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specialedconnection.com/LrpSecStoryTool/servlet/GetCase?cite=52+IDELR+204"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ada.gov/filing_complaint.htm" TargetMode="External"/><Relationship Id="rId2" Type="http://schemas.openxmlformats.org/officeDocument/2006/relationships/hyperlink" Target="https://www2.ed.gov/about/offices/list/ocr/complaintprocess.html"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ada.gov/" TargetMode="External"/><Relationship Id="rId2" Type="http://schemas.openxmlformats.org/officeDocument/2006/relationships/hyperlink" Target="https://www2.ed.gov/about/offices/list/ocr/index.html" TargetMode="External"/><Relationship Id="rId1" Type="http://schemas.openxmlformats.org/officeDocument/2006/relationships/slideLayout" Target="../slideLayouts/slideLayout3.xml"/><Relationship Id="rId4" Type="http://schemas.openxmlformats.org/officeDocument/2006/relationships/hyperlink" Target="https://www.wrightslaw.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Access Beyond the Classroom </a:t>
            </a:r>
          </a:p>
        </p:txBody>
      </p:sp>
      <p:sp>
        <p:nvSpPr>
          <p:cNvPr id="3" name="Subtitle 2"/>
          <p:cNvSpPr>
            <a:spLocks noGrp="1"/>
          </p:cNvSpPr>
          <p:nvPr>
            <p:ph type="subTitle" idx="1"/>
          </p:nvPr>
        </p:nvSpPr>
        <p:spPr/>
        <p:txBody>
          <a:bodyPr>
            <a:normAutofit fontScale="77500" lnSpcReduction="20000"/>
          </a:bodyPr>
          <a:lstStyle/>
          <a:p>
            <a:r>
              <a:rPr lang="en-US"/>
              <a:t>Lauren Eversole</a:t>
            </a:r>
          </a:p>
          <a:p>
            <a:r>
              <a:rPr lang="en-US"/>
              <a:t>Staff Attorney, </a:t>
            </a:r>
          </a:p>
          <a:p>
            <a:r>
              <a:rPr lang="en-US"/>
              <a:t>Advocacy, Education, Outreach Team </a:t>
            </a:r>
          </a:p>
        </p:txBody>
      </p:sp>
    </p:spTree>
    <p:extLst>
      <p:ext uri="{BB962C8B-B14F-4D97-AF65-F5344CB8AC3E}">
        <p14:creationId xmlns:p14="http://schemas.microsoft.com/office/powerpoint/2010/main" val="48798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D161-BF56-40D6-9CD0-21161D44C61B}"/>
              </a:ext>
            </a:extLst>
          </p:cNvPr>
          <p:cNvSpPr>
            <a:spLocks noGrp="1"/>
          </p:cNvSpPr>
          <p:nvPr>
            <p:ph type="title"/>
          </p:nvPr>
        </p:nvSpPr>
        <p:spPr/>
        <p:txBody>
          <a:bodyPr/>
          <a:lstStyle/>
          <a:p>
            <a:r>
              <a:rPr lang="en-US">
                <a:latin typeface="Tahoma"/>
                <a:ea typeface="Tahoma"/>
                <a:cs typeface="Tahoma"/>
              </a:rPr>
              <a:t>IDEA </a:t>
            </a:r>
            <a:endParaRPr lang="en-US"/>
          </a:p>
        </p:txBody>
      </p:sp>
      <p:sp>
        <p:nvSpPr>
          <p:cNvPr id="3" name="Content Placeholder 2">
            <a:extLst>
              <a:ext uri="{FF2B5EF4-FFF2-40B4-BE49-F238E27FC236}">
                <a16:creationId xmlns:a16="http://schemas.microsoft.com/office/drawing/2014/main" id="{7E21E4BA-EC80-4030-9582-C25006BFB2D8}"/>
              </a:ext>
            </a:extLst>
          </p:cNvPr>
          <p:cNvSpPr>
            <a:spLocks noGrp="1"/>
          </p:cNvSpPr>
          <p:nvPr>
            <p:ph idx="1"/>
          </p:nvPr>
        </p:nvSpPr>
        <p:spPr/>
        <p:txBody>
          <a:bodyPr vert="horz" lIns="91440" tIns="45720" rIns="91440" bIns="45720" rtlCol="0" anchor="t">
            <a:noAutofit/>
          </a:bodyPr>
          <a:lstStyle/>
          <a:p>
            <a:pPr marL="0" indent="0">
              <a:buNone/>
            </a:pPr>
            <a:endParaRPr lang="en-US">
              <a:latin typeface="Tahoma"/>
              <a:ea typeface="Tahoma"/>
              <a:cs typeface="Tahoma"/>
            </a:endParaRPr>
          </a:p>
          <a:p>
            <a:pPr marL="0" indent="0">
              <a:buNone/>
            </a:pPr>
            <a:endParaRPr lang="en-US" sz="2800" dirty="0">
              <a:latin typeface="Tahoma"/>
              <a:ea typeface="Tahoma"/>
              <a:cs typeface="Tahoma"/>
            </a:endParaRPr>
          </a:p>
          <a:p>
            <a:pPr marL="0" indent="0">
              <a:buNone/>
            </a:pPr>
            <a:r>
              <a:rPr lang="en-US" sz="2800" dirty="0">
                <a:latin typeface="Tahoma"/>
                <a:ea typeface="Tahoma"/>
                <a:cs typeface="Tahoma"/>
              </a:rPr>
              <a:t>The </a:t>
            </a:r>
            <a:r>
              <a:rPr lang="en-US" sz="2800" b="1" dirty="0">
                <a:latin typeface="Tahoma"/>
                <a:ea typeface="Tahoma"/>
                <a:cs typeface="Tahoma"/>
              </a:rPr>
              <a:t>IDEA </a:t>
            </a:r>
            <a:r>
              <a:rPr lang="en-US" sz="2800" dirty="0">
                <a:latin typeface="Tahoma"/>
                <a:ea typeface="Tahoma"/>
                <a:cs typeface="Tahoma"/>
              </a:rPr>
              <a:t>makes available a free appropriate public education (</a:t>
            </a:r>
            <a:r>
              <a:rPr lang="en-US" sz="2800" b="1" dirty="0">
                <a:latin typeface="Tahoma"/>
                <a:ea typeface="Tahoma"/>
                <a:cs typeface="Tahoma"/>
              </a:rPr>
              <a:t>FAPE</a:t>
            </a:r>
            <a:r>
              <a:rPr lang="en-US" sz="2800" dirty="0">
                <a:latin typeface="Tahoma"/>
                <a:ea typeface="Tahoma"/>
                <a:cs typeface="Tahoma"/>
              </a:rPr>
              <a:t>) to eligible children with disabilities throughout the nation and ensures special education and related services to those children.</a:t>
            </a:r>
            <a:endParaRPr lang="en-US" sz="2800"/>
          </a:p>
          <a:p>
            <a:pPr>
              <a:buFont typeface="Arial"/>
              <a:buChar char="•"/>
            </a:pPr>
            <a:endParaRPr lang="en-US">
              <a:latin typeface="Tahoma"/>
              <a:ea typeface="Tahoma"/>
              <a:cs typeface="Tahoma"/>
            </a:endParaRPr>
          </a:p>
          <a:p>
            <a:pPr marL="0" indent="0">
              <a:buNone/>
            </a:pPr>
            <a:endParaRPr lang="en-US">
              <a:latin typeface="Tahoma"/>
              <a:ea typeface="Tahoma"/>
              <a:cs typeface="Tahoma"/>
            </a:endParaRPr>
          </a:p>
          <a:p>
            <a:pPr>
              <a:buFont typeface="Arial"/>
              <a:buChar char="•"/>
            </a:pPr>
            <a:endParaRPr lang="en-US">
              <a:latin typeface="Tahoma"/>
              <a:ea typeface="Tahoma"/>
              <a:cs typeface="Tahoma"/>
            </a:endParaRPr>
          </a:p>
          <a:p>
            <a:pPr marL="0" indent="0">
              <a:buNone/>
            </a:pPr>
            <a:endParaRPr lang="en-US">
              <a:latin typeface="Tahoma"/>
              <a:ea typeface="Tahoma"/>
              <a:cs typeface="Tahoma"/>
            </a:endParaRPr>
          </a:p>
        </p:txBody>
      </p:sp>
    </p:spTree>
    <p:extLst>
      <p:ext uri="{BB962C8B-B14F-4D97-AF65-F5344CB8AC3E}">
        <p14:creationId xmlns:p14="http://schemas.microsoft.com/office/powerpoint/2010/main" val="208819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1CC0-0E3B-480C-BE82-FEE0D619FA90}"/>
              </a:ext>
            </a:extLst>
          </p:cNvPr>
          <p:cNvSpPr>
            <a:spLocks noGrp="1"/>
          </p:cNvSpPr>
          <p:nvPr>
            <p:ph type="title"/>
          </p:nvPr>
        </p:nvSpPr>
        <p:spPr/>
        <p:txBody>
          <a:bodyPr/>
          <a:lstStyle/>
          <a:p>
            <a:r>
              <a:rPr lang="en-US">
                <a:latin typeface="Tahoma"/>
                <a:ea typeface="Tahoma"/>
                <a:cs typeface="Tahoma"/>
              </a:rPr>
              <a:t>IDEA: Eligibility  </a:t>
            </a:r>
            <a:endParaRPr lang="en-US"/>
          </a:p>
        </p:txBody>
      </p:sp>
      <p:sp>
        <p:nvSpPr>
          <p:cNvPr id="3" name="Content Placeholder 2">
            <a:extLst>
              <a:ext uri="{FF2B5EF4-FFF2-40B4-BE49-F238E27FC236}">
                <a16:creationId xmlns:a16="http://schemas.microsoft.com/office/drawing/2014/main" id="{D0679025-F6C7-483C-93CF-26944ABE3EF2}"/>
              </a:ext>
            </a:extLst>
          </p:cNvPr>
          <p:cNvSpPr>
            <a:spLocks noGrp="1"/>
          </p:cNvSpPr>
          <p:nvPr>
            <p:ph idx="1"/>
          </p:nvPr>
        </p:nvSpPr>
        <p:spPr/>
        <p:txBody>
          <a:bodyPr vert="horz" lIns="91440" tIns="45720" rIns="91440" bIns="45720" rtlCol="0" anchor="t">
            <a:noAutofit/>
          </a:bodyPr>
          <a:lstStyle/>
          <a:p>
            <a:pPr marL="0" indent="0">
              <a:buNone/>
            </a:pPr>
            <a:r>
              <a:rPr lang="en-US" dirty="0">
                <a:latin typeface="Tahoma"/>
                <a:ea typeface="Tahoma"/>
                <a:cs typeface="Tahoma"/>
              </a:rPr>
              <a:t>To be eligible for special education under the </a:t>
            </a:r>
            <a:r>
              <a:rPr lang="en-US" b="1" dirty="0">
                <a:latin typeface="Tahoma"/>
                <a:ea typeface="Tahoma"/>
                <a:cs typeface="Tahoma"/>
              </a:rPr>
              <a:t>IDEA</a:t>
            </a:r>
            <a:r>
              <a:rPr lang="en-US" dirty="0">
                <a:latin typeface="Tahoma"/>
                <a:ea typeface="Tahoma"/>
                <a:cs typeface="Tahoma"/>
              </a:rPr>
              <a:t>, a child must have a disability under one of the following categories and must need special education services and related services: </a:t>
            </a:r>
            <a:endParaRPr lang="en-US" dirty="0"/>
          </a:p>
          <a:p>
            <a:pPr marL="342900" indent="-342900"/>
            <a:r>
              <a:rPr lang="en-US" dirty="0">
                <a:latin typeface="Tahoma"/>
                <a:ea typeface="Tahoma"/>
                <a:cs typeface="Tahoma"/>
              </a:rPr>
              <a:t>Autism Spectrum Disorder; Deaf or Hard-of-Hearing; Developmentally Delayed; Dual-Sensory Impairment; Emotional/Behavioral Disability; Hospital Homebound; Intellectual Disabilities; Language Impairment; Orthopedic Impairment; Other Health Impairment; Specific Learning Disabilities; Speech Impairment; Traumatic Brain Injury; Visual Impairment</a:t>
            </a:r>
            <a:endParaRPr lang="en-US"/>
          </a:p>
          <a:p>
            <a:pPr lvl="1"/>
            <a:endParaRPr lang="en-US">
              <a:latin typeface="Tahoma"/>
              <a:ea typeface="Tahoma"/>
              <a:cs typeface="Tahoma"/>
            </a:endParaRPr>
          </a:p>
        </p:txBody>
      </p:sp>
    </p:spTree>
    <p:extLst>
      <p:ext uri="{BB962C8B-B14F-4D97-AF65-F5344CB8AC3E}">
        <p14:creationId xmlns:p14="http://schemas.microsoft.com/office/powerpoint/2010/main" val="272579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ahoma"/>
                <a:ea typeface="Tahoma"/>
                <a:cs typeface="Tahoma"/>
              </a:rPr>
              <a:t>IDEA </a:t>
            </a:r>
            <a:r>
              <a:rPr lang="en-US" dirty="0" smtClean="0">
                <a:latin typeface="Tahoma"/>
                <a:ea typeface="Tahoma"/>
                <a:cs typeface="Tahoma"/>
              </a:rPr>
              <a:t>and Extracurricular Activities </a:t>
            </a:r>
            <a:br>
              <a:rPr lang="en-US" dirty="0" smtClean="0">
                <a:latin typeface="Tahoma"/>
                <a:ea typeface="Tahoma"/>
                <a:cs typeface="Tahoma"/>
              </a:rPr>
            </a:br>
            <a:r>
              <a:rPr lang="en-US" dirty="0" smtClean="0">
                <a:latin typeface="Tahoma"/>
                <a:ea typeface="Tahoma"/>
                <a:cs typeface="Tahoma"/>
              </a:rPr>
              <a:t>(1of 2) </a:t>
            </a:r>
            <a:endParaRPr lang="en-US" u="sng" dirty="0"/>
          </a:p>
        </p:txBody>
      </p:sp>
      <p:sp>
        <p:nvSpPr>
          <p:cNvPr id="3" name="Content Placeholder 2"/>
          <p:cNvSpPr>
            <a:spLocks noGrp="1"/>
          </p:cNvSpPr>
          <p:nvPr>
            <p:ph idx="1"/>
          </p:nvPr>
        </p:nvSpPr>
        <p:spPr/>
        <p:txBody>
          <a:bodyPr vert="horz" lIns="91440" tIns="45720" rIns="91440" bIns="45720" rtlCol="0" anchor="t">
            <a:noAutofit/>
          </a:bodyPr>
          <a:lstStyle/>
          <a:p>
            <a:r>
              <a:rPr lang="en-US" dirty="0">
                <a:latin typeface="Tahoma"/>
                <a:ea typeface="Tahoma"/>
                <a:cs typeface="Tahoma"/>
              </a:rPr>
              <a:t>The </a:t>
            </a:r>
            <a:r>
              <a:rPr lang="en-US" b="1" dirty="0">
                <a:latin typeface="Tahoma"/>
                <a:ea typeface="Tahoma"/>
                <a:cs typeface="Tahoma"/>
              </a:rPr>
              <a:t>IDEA</a:t>
            </a:r>
            <a:r>
              <a:rPr lang="en-US" dirty="0">
                <a:latin typeface="Tahoma"/>
                <a:ea typeface="Tahoma"/>
                <a:cs typeface="Tahoma"/>
              </a:rPr>
              <a:t>, and its implementing regulations, mandates that school districts take steps, including the provision of supplementary aids and services determined appropriate and necessary to afford children with disabilities an equal opportunity for participation in those services and activities </a:t>
            </a:r>
            <a:r>
              <a:rPr lang="en-US" b="1" dirty="0">
                <a:latin typeface="Tahoma"/>
                <a:ea typeface="Tahoma"/>
                <a:cs typeface="Tahoma"/>
              </a:rPr>
              <a:t>34 C.F.R. 300.107(a)</a:t>
            </a:r>
            <a:r>
              <a:rPr lang="en-US" dirty="0">
                <a:latin typeface="Tahoma"/>
                <a:ea typeface="Tahoma"/>
                <a:cs typeface="Tahoma"/>
              </a:rPr>
              <a:t>.</a:t>
            </a:r>
            <a:endParaRPr lang="en-US" b="1" dirty="0">
              <a:latin typeface="Tahoma"/>
              <a:ea typeface="Tahoma"/>
              <a:cs typeface="Tahoma"/>
            </a:endParaRPr>
          </a:p>
          <a:p>
            <a:r>
              <a:rPr lang="en-US" b="1" dirty="0">
                <a:latin typeface="Tahoma"/>
                <a:ea typeface="Tahoma"/>
                <a:cs typeface="Tahoma"/>
              </a:rPr>
              <a:t>34 C.F.R. 300.107(b)</a:t>
            </a:r>
            <a:r>
              <a:rPr lang="en-US" dirty="0">
                <a:latin typeface="Tahoma"/>
                <a:ea typeface="Tahoma"/>
                <a:cs typeface="Tahoma"/>
              </a:rPr>
              <a:t> defines “nonacademic and extracurricular activities to include, counseling services, athletics, transportation, health services, recreational activities, special interest groups, or clubs sponsored by the public agency. This list is not exhaustive, </a:t>
            </a:r>
            <a:r>
              <a:rPr lang="en-US" b="1" dirty="0">
                <a:latin typeface="Tahoma"/>
                <a:ea typeface="Tahoma"/>
                <a:cs typeface="Tahoma"/>
              </a:rPr>
              <a:t>71 Fed. Reg. 46,583 (2006)</a:t>
            </a:r>
            <a:r>
              <a:rPr lang="en-US" dirty="0">
                <a:latin typeface="Tahoma"/>
                <a:ea typeface="Tahoma"/>
                <a:cs typeface="Tahoma"/>
              </a:rPr>
              <a:t>. </a:t>
            </a:r>
            <a:endParaRPr lang="en-US" b="1"/>
          </a:p>
        </p:txBody>
      </p:sp>
    </p:spTree>
    <p:extLst>
      <p:ext uri="{BB962C8B-B14F-4D97-AF65-F5344CB8AC3E}">
        <p14:creationId xmlns:p14="http://schemas.microsoft.com/office/powerpoint/2010/main" val="245643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ahoma"/>
                <a:ea typeface="Tahoma"/>
                <a:cs typeface="Tahoma"/>
              </a:rPr>
              <a:t>IDEA </a:t>
            </a:r>
            <a:r>
              <a:rPr lang="en-US" dirty="0" smtClean="0">
                <a:latin typeface="Tahoma"/>
                <a:ea typeface="Tahoma"/>
                <a:cs typeface="Tahoma"/>
              </a:rPr>
              <a:t>and Extracurricular Activities </a:t>
            </a:r>
            <a:br>
              <a:rPr lang="en-US" dirty="0" smtClean="0">
                <a:latin typeface="Tahoma"/>
                <a:ea typeface="Tahoma"/>
                <a:cs typeface="Tahoma"/>
              </a:rPr>
            </a:br>
            <a:r>
              <a:rPr lang="en-US" dirty="0" smtClean="0">
                <a:latin typeface="Tahoma"/>
                <a:ea typeface="Tahoma"/>
                <a:cs typeface="Tahoma"/>
              </a:rPr>
              <a:t>(2 of 2)</a:t>
            </a:r>
            <a:endParaRPr lang="en-US" i="1" u="sng" dirty="0"/>
          </a:p>
        </p:txBody>
      </p:sp>
      <p:sp>
        <p:nvSpPr>
          <p:cNvPr id="3" name="Content Placeholder 2"/>
          <p:cNvSpPr>
            <a:spLocks noGrp="1"/>
          </p:cNvSpPr>
          <p:nvPr>
            <p:ph idx="1"/>
          </p:nvPr>
        </p:nvSpPr>
        <p:spPr/>
        <p:txBody>
          <a:bodyPr vert="horz" lIns="91440" tIns="45720" rIns="91440" bIns="45720" rtlCol="0" anchor="t">
            <a:noAutofit/>
          </a:bodyPr>
          <a:lstStyle/>
          <a:p>
            <a:r>
              <a:rPr lang="en-US" dirty="0">
                <a:latin typeface="Tahoma"/>
                <a:ea typeface="Tahoma"/>
                <a:cs typeface="Tahoma"/>
              </a:rPr>
              <a:t>The IEP must include any supplementary aids and services that the student will need to participate in the activity </a:t>
            </a:r>
            <a:r>
              <a:rPr lang="en-US" b="1" dirty="0">
                <a:latin typeface="Tahoma"/>
                <a:ea typeface="Tahoma"/>
                <a:cs typeface="Tahoma"/>
              </a:rPr>
              <a:t>34 C.F.R. 300.107(a) </a:t>
            </a:r>
            <a:r>
              <a:rPr lang="en-US" dirty="0">
                <a:latin typeface="Tahoma"/>
                <a:ea typeface="Tahoma"/>
                <a:cs typeface="Tahoma"/>
              </a:rPr>
              <a:t>and </a:t>
            </a:r>
            <a:r>
              <a:rPr lang="en-US" b="1" dirty="0">
                <a:latin typeface="Tahoma"/>
                <a:ea typeface="Tahoma"/>
                <a:cs typeface="Tahoma"/>
              </a:rPr>
              <a:t>71 Fed. Reg. 46,583 (2006)</a:t>
            </a:r>
            <a:r>
              <a:rPr lang="en-US" dirty="0">
                <a:latin typeface="Tahoma"/>
                <a:ea typeface="Tahoma"/>
                <a:cs typeface="Tahoma"/>
              </a:rPr>
              <a:t>. </a:t>
            </a:r>
            <a:endParaRPr lang="en-US" dirty="0"/>
          </a:p>
          <a:p>
            <a:r>
              <a:rPr lang="en-US" b="1" u="sng" dirty="0">
                <a:latin typeface="Tahoma"/>
                <a:ea typeface="Tahoma"/>
                <a:cs typeface="Tahoma"/>
              </a:rPr>
              <a:t>Independent Sch. Dist. No. 12, Centennial v. Minnesota Dep't of Educ.</a:t>
            </a:r>
            <a:r>
              <a:rPr lang="en-US" b="1" dirty="0">
                <a:latin typeface="Tahoma"/>
                <a:ea typeface="Tahoma"/>
                <a:cs typeface="Tahoma"/>
              </a:rPr>
              <a:t>,</a:t>
            </a:r>
            <a:r>
              <a:rPr lang="en-US" b="1" dirty="0">
                <a:latin typeface="Tahoma"/>
                <a:ea typeface="Tahoma"/>
                <a:cs typeface="Tahoma"/>
                <a:hlinkClick r:id="rId2"/>
              </a:rPr>
              <a:t> 55 IDELR 140 </a:t>
            </a:r>
            <a:r>
              <a:rPr lang="en-US" b="1" dirty="0">
                <a:latin typeface="Tahoma"/>
                <a:ea typeface="Tahoma"/>
                <a:cs typeface="Tahoma"/>
              </a:rPr>
              <a:t>(Minn. 2010), cert. denied,</a:t>
            </a:r>
            <a:r>
              <a:rPr lang="en-US" b="1" dirty="0">
                <a:latin typeface="Tahoma"/>
                <a:ea typeface="Tahoma"/>
                <a:cs typeface="Tahoma"/>
                <a:hlinkClick r:id="rId3"/>
              </a:rPr>
              <a:t> 111 LRP 12933</a:t>
            </a:r>
            <a:r>
              <a:rPr lang="en-US" b="1" dirty="0">
                <a:latin typeface="Tahoma"/>
                <a:ea typeface="Tahoma"/>
                <a:cs typeface="Tahoma"/>
              </a:rPr>
              <a:t> , 131 S. Ct. 1556 (2011)</a:t>
            </a:r>
            <a:endParaRPr lang="en-US" b="1" i="1" dirty="0">
              <a:latin typeface="Tahoma"/>
              <a:ea typeface="Tahoma"/>
              <a:cs typeface="Tahoma"/>
            </a:endParaRPr>
          </a:p>
          <a:p>
            <a:pPr lvl="1"/>
            <a:r>
              <a:rPr lang="en-US" dirty="0">
                <a:latin typeface="Tahoma"/>
                <a:ea typeface="Tahoma"/>
                <a:cs typeface="Tahoma"/>
              </a:rPr>
              <a:t>There is nothing in the </a:t>
            </a:r>
            <a:r>
              <a:rPr lang="en-US" b="1" dirty="0">
                <a:latin typeface="Tahoma"/>
                <a:ea typeface="Tahoma"/>
                <a:cs typeface="Tahoma"/>
              </a:rPr>
              <a:t>IDEA </a:t>
            </a:r>
            <a:r>
              <a:rPr lang="en-US" dirty="0">
                <a:latin typeface="Tahoma"/>
                <a:ea typeface="Tahoma"/>
                <a:cs typeface="Tahoma"/>
              </a:rPr>
              <a:t>regulations that requires IEP teams to exclude nonacademic activities from a student's IEP because they are not required to educate the student...The district in this case violated the </a:t>
            </a:r>
            <a:r>
              <a:rPr lang="en-US" b="1" dirty="0">
                <a:latin typeface="Tahoma"/>
                <a:ea typeface="Tahoma"/>
                <a:cs typeface="Tahoma"/>
              </a:rPr>
              <a:t>IDEA</a:t>
            </a:r>
            <a:r>
              <a:rPr lang="en-US" dirty="0">
                <a:latin typeface="Tahoma"/>
                <a:ea typeface="Tahoma"/>
                <a:cs typeface="Tahoma"/>
              </a:rPr>
              <a:t> by refusing to consider supplemental aids and services requested by a student's parents to enable her to participate in afterschool sports and clubs.</a:t>
            </a:r>
          </a:p>
          <a:p>
            <a:endParaRPr lang="en-US" dirty="0"/>
          </a:p>
        </p:txBody>
      </p:sp>
    </p:spTree>
    <p:extLst>
      <p:ext uri="{BB962C8B-B14F-4D97-AF65-F5344CB8AC3E}">
        <p14:creationId xmlns:p14="http://schemas.microsoft.com/office/powerpoint/2010/main" val="65824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4EDE-7877-4DB1-A26F-07CAC98FBB15}"/>
              </a:ext>
            </a:extLst>
          </p:cNvPr>
          <p:cNvSpPr>
            <a:spLocks noGrp="1"/>
          </p:cNvSpPr>
          <p:nvPr>
            <p:ph type="title"/>
          </p:nvPr>
        </p:nvSpPr>
        <p:spPr/>
        <p:txBody>
          <a:bodyPr vert="horz" lIns="91440" tIns="45720" rIns="91440" bIns="45720" rtlCol="0" anchor="ctr">
            <a:noAutofit/>
          </a:bodyPr>
          <a:lstStyle/>
          <a:p>
            <a:r>
              <a:rPr lang="en-US" sz="3600" dirty="0">
                <a:latin typeface="Tahoma"/>
                <a:ea typeface="Tahoma"/>
                <a:cs typeface="Tahoma"/>
              </a:rPr>
              <a:t>Examples of Supplementary Aids and </a:t>
            </a:r>
            <a:br>
              <a:rPr lang="en-US" sz="3600" dirty="0">
                <a:latin typeface="Tahoma"/>
                <a:ea typeface="Tahoma"/>
                <a:cs typeface="Tahoma"/>
              </a:rPr>
            </a:br>
            <a:r>
              <a:rPr lang="en-US" sz="3600" dirty="0">
                <a:latin typeface="Tahoma"/>
                <a:ea typeface="Tahoma"/>
                <a:cs typeface="Tahoma"/>
              </a:rPr>
              <a:t>Services under the IDEA</a:t>
            </a:r>
            <a:endParaRPr lang="en-US" sz="3600"/>
          </a:p>
        </p:txBody>
      </p:sp>
      <p:sp>
        <p:nvSpPr>
          <p:cNvPr id="3" name="Content Placeholder 2">
            <a:extLst>
              <a:ext uri="{FF2B5EF4-FFF2-40B4-BE49-F238E27FC236}">
                <a16:creationId xmlns:a16="http://schemas.microsoft.com/office/drawing/2014/main" id="{D6443BE5-2C1D-4722-8BD5-4006E4CBE6C1}"/>
              </a:ext>
            </a:extLst>
          </p:cNvPr>
          <p:cNvSpPr>
            <a:spLocks noGrp="1"/>
          </p:cNvSpPr>
          <p:nvPr>
            <p:ph idx="1"/>
          </p:nvPr>
        </p:nvSpPr>
        <p:spPr/>
        <p:txBody>
          <a:bodyPr vert="horz" lIns="91440" tIns="45720" rIns="91440" bIns="45720" rtlCol="0" anchor="t">
            <a:noAutofit/>
          </a:bodyPr>
          <a:lstStyle/>
          <a:p>
            <a:r>
              <a:rPr lang="en-US" dirty="0">
                <a:latin typeface="Tahoma"/>
                <a:ea typeface="Tahoma"/>
                <a:cs typeface="Tahoma"/>
              </a:rPr>
              <a:t>Interpreting Services</a:t>
            </a:r>
          </a:p>
          <a:p>
            <a:pPr lvl="1"/>
            <a:r>
              <a:rPr lang="en-US" dirty="0">
                <a:latin typeface="Tahoma"/>
                <a:ea typeface="Tahoma"/>
                <a:cs typeface="Tahoma"/>
              </a:rPr>
              <a:t>District's failure to provide a qualified interpreter for a deaf student during football practice as provided in the student's IEP violated the </a:t>
            </a:r>
            <a:r>
              <a:rPr lang="en-US" b="1" dirty="0">
                <a:latin typeface="Tahoma"/>
                <a:ea typeface="Tahoma"/>
                <a:cs typeface="Tahoma"/>
              </a:rPr>
              <a:t>IDEA </a:t>
            </a:r>
            <a:r>
              <a:rPr lang="en-US" dirty="0">
                <a:latin typeface="Tahoma"/>
                <a:ea typeface="Tahoma"/>
                <a:cs typeface="Tahoma"/>
              </a:rPr>
              <a:t>and denied the student an equal opportunity to participate as a football team manager. </a:t>
            </a:r>
            <a:r>
              <a:rPr lang="en-US" b="1" u="sng" dirty="0">
                <a:latin typeface="Tahoma"/>
                <a:ea typeface="Tahoma"/>
                <a:cs typeface="Tahoma"/>
              </a:rPr>
              <a:t>West Cent. Joint Servs.</a:t>
            </a:r>
            <a:r>
              <a:rPr lang="en-US" b="1" dirty="0">
                <a:latin typeface="Tahoma"/>
                <a:ea typeface="Tahoma"/>
                <a:cs typeface="Tahoma"/>
              </a:rPr>
              <a:t>,</a:t>
            </a:r>
            <a:r>
              <a:rPr lang="en-US" b="1" dirty="0">
                <a:latin typeface="Tahoma"/>
                <a:ea typeface="Tahoma"/>
                <a:cs typeface="Tahoma"/>
                <a:hlinkClick r:id="rId2"/>
              </a:rPr>
              <a:t> 111 LRP 11402 </a:t>
            </a:r>
            <a:r>
              <a:rPr lang="en-US" b="1" dirty="0">
                <a:latin typeface="Tahoma"/>
                <a:ea typeface="Tahoma"/>
                <a:cs typeface="Tahoma"/>
              </a:rPr>
              <a:t>(SEA IN 07/23/10).</a:t>
            </a:r>
          </a:p>
          <a:p>
            <a:r>
              <a:rPr lang="en-US" dirty="0">
                <a:latin typeface="Tahoma"/>
                <a:ea typeface="Tahoma"/>
                <a:cs typeface="Tahoma"/>
              </a:rPr>
              <a:t>Behavioral Supports</a:t>
            </a:r>
            <a:endParaRPr lang="en-US" dirty="0"/>
          </a:p>
          <a:p>
            <a:pPr lvl="1"/>
            <a:r>
              <a:rPr lang="en-US" dirty="0">
                <a:latin typeface="Tahoma"/>
                <a:ea typeface="Tahoma"/>
                <a:cs typeface="Tahoma"/>
              </a:rPr>
              <a:t>District's failure to provide appropriate behavioral supports to a child that was excluded from attending a "good behavior" field trip due to ongoing behavioral issues within the classroom amounted to a denial of </a:t>
            </a:r>
            <a:r>
              <a:rPr lang="en-US" b="1" dirty="0">
                <a:latin typeface="Tahoma"/>
                <a:ea typeface="Tahoma"/>
                <a:cs typeface="Tahoma"/>
              </a:rPr>
              <a:t>FAPE</a:t>
            </a:r>
            <a:r>
              <a:rPr lang="en-US" dirty="0">
                <a:latin typeface="Tahoma"/>
                <a:ea typeface="Tahoma"/>
                <a:cs typeface="Tahoma"/>
              </a:rPr>
              <a:t>. </a:t>
            </a:r>
            <a:r>
              <a:rPr lang="en-US" b="1" u="sng" dirty="0">
                <a:latin typeface="Tahoma"/>
                <a:ea typeface="Tahoma"/>
                <a:cs typeface="Tahoma"/>
              </a:rPr>
              <a:t>Tahquamenon Area </a:t>
            </a:r>
            <a:r>
              <a:rPr lang="en-US" b="1" u="sng" dirty="0" err="1">
                <a:latin typeface="Tahoma"/>
                <a:ea typeface="Tahoma"/>
                <a:cs typeface="Tahoma"/>
              </a:rPr>
              <a:t>Schs</a:t>
            </a:r>
            <a:r>
              <a:rPr lang="en-US" b="1" u="sng" dirty="0">
                <a:latin typeface="Tahoma"/>
                <a:ea typeface="Tahoma"/>
                <a:cs typeface="Tahoma"/>
              </a:rPr>
              <a:t>.</a:t>
            </a:r>
            <a:r>
              <a:rPr lang="en-US" b="1" dirty="0">
                <a:latin typeface="Tahoma"/>
                <a:ea typeface="Tahoma"/>
                <a:cs typeface="Tahoma"/>
              </a:rPr>
              <a:t>,</a:t>
            </a:r>
            <a:r>
              <a:rPr lang="en-US" b="1" dirty="0">
                <a:latin typeface="Tahoma"/>
                <a:ea typeface="Tahoma"/>
                <a:cs typeface="Tahoma"/>
                <a:hlinkClick r:id="rId3"/>
              </a:rPr>
              <a:t> 115 LRP 23747 </a:t>
            </a:r>
            <a:r>
              <a:rPr lang="en-US" b="1" dirty="0">
                <a:latin typeface="Tahoma"/>
                <a:ea typeface="Tahoma"/>
                <a:cs typeface="Tahoma"/>
              </a:rPr>
              <a:t>(SEA MI 04/21/15).</a:t>
            </a:r>
            <a:endParaRPr lang="en-US" b="1" dirty="0"/>
          </a:p>
          <a:p>
            <a:pPr marL="457200" lvl="1" indent="0">
              <a:buNone/>
            </a:pPr>
            <a:endParaRPr lang="en-US" b="1"/>
          </a:p>
          <a:p>
            <a:pPr lvl="1"/>
            <a:endParaRPr lang="en-US"/>
          </a:p>
          <a:p>
            <a:pPr lvl="1"/>
            <a:endParaRPr lang="en-US"/>
          </a:p>
        </p:txBody>
      </p:sp>
    </p:spTree>
    <p:extLst>
      <p:ext uri="{BB962C8B-B14F-4D97-AF65-F5344CB8AC3E}">
        <p14:creationId xmlns:p14="http://schemas.microsoft.com/office/powerpoint/2010/main" val="41082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C6CF-F5B3-400E-B594-04E98F70F959}"/>
              </a:ext>
            </a:extLst>
          </p:cNvPr>
          <p:cNvSpPr>
            <a:spLocks noGrp="1"/>
          </p:cNvSpPr>
          <p:nvPr>
            <p:ph type="title"/>
          </p:nvPr>
        </p:nvSpPr>
        <p:spPr/>
        <p:txBody>
          <a:bodyPr/>
          <a:lstStyle/>
          <a:p>
            <a:r>
              <a:rPr lang="en-US" dirty="0" smtClean="0">
                <a:latin typeface="Tahoma"/>
                <a:ea typeface="Tahoma"/>
                <a:cs typeface="Tahoma"/>
              </a:rPr>
              <a:t>IDEA Limitations (1 of 2)</a:t>
            </a:r>
            <a:endParaRPr lang="en-US" dirty="0">
              <a:latin typeface="Tahoma"/>
              <a:ea typeface="Tahoma"/>
              <a:cs typeface="Tahoma"/>
            </a:endParaRPr>
          </a:p>
        </p:txBody>
      </p:sp>
      <p:sp>
        <p:nvSpPr>
          <p:cNvPr id="3" name="Content Placeholder 2">
            <a:extLst>
              <a:ext uri="{FF2B5EF4-FFF2-40B4-BE49-F238E27FC236}">
                <a16:creationId xmlns:a16="http://schemas.microsoft.com/office/drawing/2014/main" id="{C29620CE-9C65-42DB-B20A-4C8C729484B3}"/>
              </a:ext>
            </a:extLst>
          </p:cNvPr>
          <p:cNvSpPr>
            <a:spLocks noGrp="1"/>
          </p:cNvSpPr>
          <p:nvPr>
            <p:ph idx="1"/>
          </p:nvPr>
        </p:nvSpPr>
        <p:spPr/>
        <p:txBody>
          <a:bodyPr vert="horz" lIns="91440" tIns="45720" rIns="91440" bIns="45720" rtlCol="0" anchor="t">
            <a:noAutofit/>
          </a:bodyPr>
          <a:lstStyle/>
          <a:p>
            <a:pPr marL="0" indent="0">
              <a:buNone/>
            </a:pPr>
            <a:endParaRPr lang="en-US" sz="2800" dirty="0">
              <a:latin typeface="Tahoma"/>
              <a:ea typeface="Tahoma"/>
              <a:cs typeface="Tahoma"/>
            </a:endParaRPr>
          </a:p>
          <a:p>
            <a:pPr marL="0" indent="0">
              <a:buNone/>
            </a:pPr>
            <a:r>
              <a:rPr lang="en-US" sz="2800" dirty="0">
                <a:latin typeface="Tahoma"/>
                <a:ea typeface="Tahoma"/>
                <a:cs typeface="Tahoma"/>
              </a:rPr>
              <a:t>A District may be place reasonable limits on the participation in extracurricular activities for safety reasons: </a:t>
            </a:r>
            <a:endParaRPr lang="en-US" dirty="0"/>
          </a:p>
          <a:p>
            <a:pPr marL="342900" indent="-342900"/>
            <a:r>
              <a:rPr lang="en-US" sz="2400" dirty="0">
                <a:latin typeface="Tahoma"/>
                <a:ea typeface="Tahoma"/>
                <a:cs typeface="Tahoma"/>
              </a:rPr>
              <a:t>Student with a visual impairment was not denied a </a:t>
            </a:r>
            <a:r>
              <a:rPr lang="en-US" sz="2400" b="1" dirty="0">
                <a:latin typeface="Tahoma"/>
                <a:ea typeface="Tahoma"/>
                <a:cs typeface="Tahoma"/>
              </a:rPr>
              <a:t>FAPE</a:t>
            </a:r>
            <a:r>
              <a:rPr lang="en-US" sz="2400" dirty="0">
                <a:latin typeface="Tahoma"/>
                <a:ea typeface="Tahoma"/>
                <a:cs typeface="Tahoma"/>
              </a:rPr>
              <a:t> when his band leader placed him in the flute section rather than the saxophone section (he played the saxophone) to minimize the risk of collision with other members if the band. </a:t>
            </a:r>
            <a:r>
              <a:rPr lang="en-US" sz="2400" b="1" u="sng" dirty="0">
                <a:latin typeface="Tahoma"/>
                <a:ea typeface="Tahoma"/>
                <a:cs typeface="Tahoma"/>
              </a:rPr>
              <a:t>Conecuh County Bd. of Educ.</a:t>
            </a:r>
            <a:r>
              <a:rPr lang="en-US" sz="2400" b="1" dirty="0">
                <a:latin typeface="Tahoma"/>
                <a:ea typeface="Tahoma"/>
                <a:cs typeface="Tahoma"/>
              </a:rPr>
              <a:t>,</a:t>
            </a:r>
            <a:r>
              <a:rPr lang="en-US" sz="2400" b="1" dirty="0">
                <a:latin typeface="Tahoma"/>
                <a:ea typeface="Tahoma"/>
                <a:cs typeface="Tahoma"/>
                <a:hlinkClick r:id="rId2"/>
              </a:rPr>
              <a:t> 23 IDELR 572 </a:t>
            </a:r>
            <a:r>
              <a:rPr lang="en-US" sz="2400" b="1" dirty="0">
                <a:latin typeface="Tahoma"/>
                <a:ea typeface="Tahoma"/>
                <a:cs typeface="Tahoma"/>
              </a:rPr>
              <a:t>(SEA AL 1995)</a:t>
            </a:r>
            <a:r>
              <a:rPr lang="en-US" sz="2400" dirty="0">
                <a:latin typeface="Tahoma"/>
                <a:ea typeface="Tahoma"/>
                <a:cs typeface="Tahoma"/>
              </a:rPr>
              <a:t>. </a:t>
            </a:r>
            <a:endParaRPr lang="en-US" sz="2400"/>
          </a:p>
          <a:p>
            <a:pPr lvl="1"/>
            <a:endParaRPr lang="en-US" sz="2400" dirty="0">
              <a:latin typeface="Tahoma"/>
              <a:ea typeface="Tahoma"/>
              <a:cs typeface="Tahoma"/>
            </a:endParaRPr>
          </a:p>
        </p:txBody>
      </p:sp>
    </p:spTree>
    <p:extLst>
      <p:ext uri="{BB962C8B-B14F-4D97-AF65-F5344CB8AC3E}">
        <p14:creationId xmlns:p14="http://schemas.microsoft.com/office/powerpoint/2010/main" val="27711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214C-0032-4D79-9DE9-F859368E9F29}"/>
              </a:ext>
            </a:extLst>
          </p:cNvPr>
          <p:cNvSpPr>
            <a:spLocks noGrp="1"/>
          </p:cNvSpPr>
          <p:nvPr>
            <p:ph type="title"/>
          </p:nvPr>
        </p:nvSpPr>
        <p:spPr/>
        <p:txBody>
          <a:bodyPr/>
          <a:lstStyle/>
          <a:p>
            <a:r>
              <a:rPr lang="en-US" dirty="0" smtClean="0">
                <a:latin typeface="Tahoma"/>
                <a:ea typeface="Tahoma"/>
                <a:cs typeface="Tahoma"/>
              </a:rPr>
              <a:t>IDEA Limitations (2 of 2)</a:t>
            </a:r>
            <a:r>
              <a:rPr lang="en-US" dirty="0">
                <a:latin typeface="Tahoma"/>
                <a:ea typeface="Tahoma"/>
                <a:cs typeface="Tahoma"/>
              </a:rPr>
              <a:t> </a:t>
            </a:r>
            <a:endParaRPr lang="en-US" dirty="0"/>
          </a:p>
        </p:txBody>
      </p:sp>
      <p:sp>
        <p:nvSpPr>
          <p:cNvPr id="3" name="Content Placeholder 2">
            <a:extLst>
              <a:ext uri="{FF2B5EF4-FFF2-40B4-BE49-F238E27FC236}">
                <a16:creationId xmlns:a16="http://schemas.microsoft.com/office/drawing/2014/main" id="{85F90816-DEDD-47A5-934C-FA357344A119}"/>
              </a:ext>
            </a:extLst>
          </p:cNvPr>
          <p:cNvSpPr>
            <a:spLocks noGrp="1"/>
          </p:cNvSpPr>
          <p:nvPr>
            <p:ph idx="1"/>
          </p:nvPr>
        </p:nvSpPr>
        <p:spPr/>
        <p:txBody>
          <a:bodyPr vert="horz" lIns="91440" tIns="45720" rIns="91440" bIns="45720" rtlCol="0" anchor="t">
            <a:noAutofit/>
          </a:bodyPr>
          <a:lstStyle/>
          <a:p>
            <a:pPr lvl="1"/>
            <a:endParaRPr lang="en-US">
              <a:latin typeface="Tahoma"/>
              <a:ea typeface="Tahoma"/>
              <a:cs typeface="Tahoma"/>
            </a:endParaRPr>
          </a:p>
          <a:p>
            <a:pPr lvl="1"/>
            <a:r>
              <a:rPr lang="en-US" sz="2800" dirty="0">
                <a:latin typeface="Tahoma"/>
                <a:ea typeface="Tahoma"/>
                <a:cs typeface="Tahoma"/>
              </a:rPr>
              <a:t>A student was not improperly excluded from nonacademic activities due to severe behavioral concerns </a:t>
            </a:r>
            <a:r>
              <a:rPr lang="en-US" sz="2800" b="1" u="sng" dirty="0">
                <a:latin typeface="Tahoma"/>
                <a:ea typeface="Tahoma"/>
                <a:cs typeface="Tahoma"/>
              </a:rPr>
              <a:t>In re: Student with a Disability</a:t>
            </a:r>
            <a:r>
              <a:rPr lang="en-US" sz="2800" b="1" dirty="0">
                <a:latin typeface="Tahoma"/>
                <a:ea typeface="Tahoma"/>
                <a:cs typeface="Tahoma"/>
              </a:rPr>
              <a:t>,</a:t>
            </a:r>
            <a:r>
              <a:rPr lang="en-US" sz="2800" b="1" dirty="0">
                <a:latin typeface="Tahoma"/>
                <a:ea typeface="Tahoma"/>
                <a:cs typeface="Tahoma"/>
                <a:hlinkClick r:id="rId2"/>
              </a:rPr>
              <a:t> 114 LRP 53607 </a:t>
            </a:r>
            <a:r>
              <a:rPr lang="en-US" sz="2800" b="1" dirty="0">
                <a:latin typeface="Tahoma"/>
                <a:ea typeface="Tahoma"/>
                <a:cs typeface="Tahoma"/>
              </a:rPr>
              <a:t>(SEA IL 11/17/14). </a:t>
            </a:r>
            <a:endParaRPr lang="en-US" sz="2800" dirty="0">
              <a:latin typeface="Tahoma"/>
              <a:ea typeface="Tahoma"/>
              <a:cs typeface="Tahoma"/>
            </a:endParaRPr>
          </a:p>
          <a:p>
            <a:pPr lvl="1"/>
            <a:endParaRPr lang="en-US" sz="2800" dirty="0"/>
          </a:p>
          <a:p>
            <a:pPr lvl="1"/>
            <a:r>
              <a:rPr lang="en-US" sz="2800" b="1" dirty="0">
                <a:latin typeface="Tahoma"/>
                <a:ea typeface="Tahoma"/>
                <a:cs typeface="Tahoma"/>
              </a:rPr>
              <a:t>***Always, ALWAYS revisit the IEP and make sure that appropriate behavioral supports and services are in place to enable access and participation***</a:t>
            </a:r>
            <a:endParaRPr lang="en-US" sz="2800" dirty="0">
              <a:latin typeface="Tahoma"/>
              <a:ea typeface="Tahoma"/>
              <a:cs typeface="Tahoma"/>
            </a:endParaRPr>
          </a:p>
          <a:p>
            <a:pPr lvl="1"/>
            <a:endParaRPr lang="en-US"/>
          </a:p>
          <a:p>
            <a:endParaRPr lang="en-US"/>
          </a:p>
        </p:txBody>
      </p:sp>
    </p:spTree>
    <p:extLst>
      <p:ext uri="{BB962C8B-B14F-4D97-AF65-F5344CB8AC3E}">
        <p14:creationId xmlns:p14="http://schemas.microsoft.com/office/powerpoint/2010/main" val="69043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15D0-C2EE-443A-AFE8-2EE3E99A31F1}"/>
              </a:ext>
            </a:extLst>
          </p:cNvPr>
          <p:cNvSpPr>
            <a:spLocks noGrp="1"/>
          </p:cNvSpPr>
          <p:nvPr>
            <p:ph type="title"/>
          </p:nvPr>
        </p:nvSpPr>
        <p:spPr/>
        <p:txBody>
          <a:bodyPr>
            <a:normAutofit fontScale="90000"/>
          </a:bodyPr>
          <a:lstStyle/>
          <a:p>
            <a:r>
              <a:rPr lang="en-US" dirty="0">
                <a:latin typeface="Tahoma"/>
                <a:ea typeface="Tahoma"/>
                <a:cs typeface="Tahoma"/>
              </a:rPr>
              <a:t>Section 504 and Title II of the </a:t>
            </a:r>
            <a:r>
              <a:rPr lang="en-US" dirty="0" smtClean="0">
                <a:latin typeface="Tahoma"/>
                <a:ea typeface="Tahoma"/>
                <a:cs typeface="Tahoma"/>
              </a:rPr>
              <a:t>ADA </a:t>
            </a:r>
            <a:br>
              <a:rPr lang="en-US" dirty="0" smtClean="0">
                <a:latin typeface="Tahoma"/>
                <a:ea typeface="Tahoma"/>
                <a:cs typeface="Tahoma"/>
              </a:rPr>
            </a:br>
            <a:r>
              <a:rPr lang="en-US" dirty="0" smtClean="0">
                <a:latin typeface="Tahoma"/>
                <a:ea typeface="Tahoma"/>
                <a:cs typeface="Tahoma"/>
              </a:rPr>
              <a:t>(1 of 3)</a:t>
            </a:r>
            <a:r>
              <a:rPr lang="en-US" dirty="0">
                <a:latin typeface="Tahoma"/>
                <a:ea typeface="Tahoma"/>
                <a:cs typeface="Tahoma"/>
              </a:rPr>
              <a:t> </a:t>
            </a:r>
            <a:endParaRPr lang="en-US" dirty="0"/>
          </a:p>
        </p:txBody>
      </p:sp>
      <p:sp>
        <p:nvSpPr>
          <p:cNvPr id="3" name="Content Placeholder 2">
            <a:extLst>
              <a:ext uri="{FF2B5EF4-FFF2-40B4-BE49-F238E27FC236}">
                <a16:creationId xmlns:a16="http://schemas.microsoft.com/office/drawing/2014/main" id="{3D1F2512-346B-4C7D-B249-02A9231F2DA7}"/>
              </a:ext>
            </a:extLst>
          </p:cNvPr>
          <p:cNvSpPr>
            <a:spLocks noGrp="1"/>
          </p:cNvSpPr>
          <p:nvPr>
            <p:ph idx="1"/>
          </p:nvPr>
        </p:nvSpPr>
        <p:spPr/>
        <p:txBody>
          <a:bodyPr vert="horz" lIns="91440" tIns="45720" rIns="91440" bIns="45720" rtlCol="0" anchor="t">
            <a:noAutofit/>
          </a:bodyPr>
          <a:lstStyle/>
          <a:p>
            <a:r>
              <a:rPr lang="en-US" sz="2800" b="1" dirty="0">
                <a:latin typeface="Tahoma"/>
                <a:ea typeface="Tahoma"/>
                <a:cs typeface="Tahoma"/>
              </a:rPr>
              <a:t>Section 504 </a:t>
            </a:r>
            <a:r>
              <a:rPr lang="en-US" sz="2800" dirty="0">
                <a:latin typeface="Tahoma"/>
                <a:ea typeface="Tahoma"/>
                <a:cs typeface="Tahoma"/>
              </a:rPr>
              <a:t>is a federal law that prohibits any entity that receives federal financial assistance from discriminating against persons with disabilities </a:t>
            </a:r>
            <a:endParaRPr lang="en-US" sz="2800" dirty="0"/>
          </a:p>
          <a:p>
            <a:r>
              <a:rPr lang="en-US" sz="2800" b="1" dirty="0">
                <a:latin typeface="Tahoma"/>
                <a:ea typeface="Tahoma"/>
                <a:cs typeface="Tahoma"/>
              </a:rPr>
              <a:t>Title II of the ADA</a:t>
            </a:r>
            <a:r>
              <a:rPr lang="en-US" sz="2800" dirty="0">
                <a:latin typeface="Tahoma"/>
                <a:ea typeface="Tahoma"/>
                <a:cs typeface="Tahoma"/>
              </a:rPr>
              <a:t> is a federal law that prohibits state and local governments from discriminating against persons with disabilities.</a:t>
            </a:r>
            <a:endParaRPr lang="en-US" dirty="0"/>
          </a:p>
          <a:p>
            <a:r>
              <a:rPr lang="en-US" b="1" dirty="0">
                <a:latin typeface="Tahoma"/>
                <a:ea typeface="Tahoma"/>
                <a:cs typeface="Tahoma"/>
              </a:rPr>
              <a:t>In general, Section 504 and Title II nondiscrimination standards are the same, and in general, actions that violate Section 504 also violate Title II, and both apply to school districts. </a:t>
            </a:r>
            <a:endParaRPr lang="en-US"/>
          </a:p>
          <a:p>
            <a:endParaRPr lang="en-US"/>
          </a:p>
          <a:p>
            <a:endParaRPr lang="en-US"/>
          </a:p>
        </p:txBody>
      </p:sp>
    </p:spTree>
    <p:extLst>
      <p:ext uri="{BB962C8B-B14F-4D97-AF65-F5344CB8AC3E}">
        <p14:creationId xmlns:p14="http://schemas.microsoft.com/office/powerpoint/2010/main" val="328611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6E73-78C7-4E23-ACCE-31198288DAE3}"/>
              </a:ext>
            </a:extLst>
          </p:cNvPr>
          <p:cNvSpPr>
            <a:spLocks noGrp="1"/>
          </p:cNvSpPr>
          <p:nvPr>
            <p:ph type="title"/>
          </p:nvPr>
        </p:nvSpPr>
        <p:spPr/>
        <p:txBody>
          <a:bodyPr>
            <a:noAutofit/>
          </a:bodyPr>
          <a:lstStyle/>
          <a:p>
            <a:r>
              <a:rPr lang="en-US" sz="3600" dirty="0" smtClean="0">
                <a:latin typeface="Tahoma"/>
                <a:ea typeface="Tahoma"/>
                <a:cs typeface="Tahoma"/>
              </a:rPr>
              <a:t>Section 504</a:t>
            </a:r>
            <a:r>
              <a:rPr lang="en-US" sz="3600" dirty="0" smtClean="0">
                <a:latin typeface="Tahoma"/>
                <a:ea typeface="Tahoma"/>
                <a:cs typeface="Tahoma"/>
              </a:rPr>
              <a:t> and Title II </a:t>
            </a:r>
            <a:r>
              <a:rPr lang="en-US" sz="3600" dirty="0">
                <a:latin typeface="Tahoma"/>
                <a:ea typeface="Tahoma"/>
                <a:cs typeface="Tahoma"/>
              </a:rPr>
              <a:t>the </a:t>
            </a:r>
            <a:r>
              <a:rPr lang="en-US" sz="3600" dirty="0" smtClean="0">
                <a:latin typeface="Tahoma"/>
                <a:ea typeface="Tahoma"/>
                <a:cs typeface="Tahoma"/>
              </a:rPr>
              <a:t>ADA ( 2 of 3)</a:t>
            </a:r>
            <a:r>
              <a:rPr lang="en-US" sz="3600" dirty="0">
                <a:latin typeface="Tahoma"/>
                <a:ea typeface="Tahoma"/>
                <a:cs typeface="Tahoma"/>
              </a:rPr>
              <a:t> </a:t>
            </a:r>
            <a:endParaRPr lang="en-US" sz="3600" dirty="0"/>
          </a:p>
        </p:txBody>
      </p:sp>
      <p:sp>
        <p:nvSpPr>
          <p:cNvPr id="3" name="Content Placeholder 2">
            <a:extLst>
              <a:ext uri="{FF2B5EF4-FFF2-40B4-BE49-F238E27FC236}">
                <a16:creationId xmlns:a16="http://schemas.microsoft.com/office/drawing/2014/main" id="{1D536F84-D992-496E-A1F5-C83A524143FA}"/>
              </a:ext>
            </a:extLst>
          </p:cNvPr>
          <p:cNvSpPr>
            <a:spLocks noGrp="1"/>
          </p:cNvSpPr>
          <p:nvPr>
            <p:ph idx="1"/>
          </p:nvPr>
        </p:nvSpPr>
        <p:spPr/>
        <p:txBody>
          <a:bodyPr vert="horz" lIns="91440" tIns="45720" rIns="91440" bIns="45720" rtlCol="0" anchor="t">
            <a:noAutofit/>
          </a:bodyPr>
          <a:lstStyle/>
          <a:p>
            <a:pPr marL="0" indent="0">
              <a:buNone/>
            </a:pPr>
            <a:r>
              <a:rPr lang="en-US" sz="2800" dirty="0" smtClean="0">
                <a:latin typeface="Tahoma"/>
                <a:ea typeface="Tahoma"/>
                <a:cs typeface="Tahoma"/>
              </a:rPr>
              <a:t>“Person </a:t>
            </a:r>
            <a:r>
              <a:rPr lang="en-US" sz="2800" dirty="0">
                <a:latin typeface="Tahoma"/>
                <a:ea typeface="Tahoma"/>
                <a:cs typeface="Tahoma"/>
              </a:rPr>
              <a:t>with a </a:t>
            </a:r>
            <a:r>
              <a:rPr lang="en-US" sz="2800" dirty="0" smtClean="0">
                <a:latin typeface="Tahoma"/>
                <a:ea typeface="Tahoma"/>
                <a:cs typeface="Tahoma"/>
              </a:rPr>
              <a:t>Disability” </a:t>
            </a:r>
            <a:r>
              <a:rPr lang="en-US" sz="2800" dirty="0">
                <a:latin typeface="Tahoma"/>
                <a:ea typeface="Tahoma"/>
                <a:cs typeface="Tahoma"/>
              </a:rPr>
              <a:t>means a person with a physical or mental impairment that substantially limits a major life activity; has a record of such an impairment; or is regarded as having such an impairment. The determination of whether a student has a physical or mental impairment that substantially limits a major life activity (and therefore has a disability) must be made on a case by case basis. The definition must be viewed to provide </a:t>
            </a:r>
            <a:r>
              <a:rPr lang="en-US" sz="2800" b="1" dirty="0">
                <a:latin typeface="Tahoma"/>
                <a:ea typeface="Tahoma"/>
                <a:cs typeface="Tahoma"/>
              </a:rPr>
              <a:t>broad coverage</a:t>
            </a:r>
            <a:r>
              <a:rPr lang="en-US" sz="2800" dirty="0">
                <a:latin typeface="Tahoma"/>
                <a:ea typeface="Tahoma"/>
                <a:cs typeface="Tahoma"/>
              </a:rPr>
              <a:t> of individuals. </a:t>
            </a:r>
            <a:endParaRPr lang="en-US" dirty="0">
              <a:latin typeface="Tahoma"/>
              <a:ea typeface="Tahoma"/>
              <a:cs typeface="Tahoma"/>
            </a:endParaRPr>
          </a:p>
        </p:txBody>
      </p:sp>
    </p:spTree>
    <p:extLst>
      <p:ext uri="{BB962C8B-B14F-4D97-AF65-F5344CB8AC3E}">
        <p14:creationId xmlns:p14="http://schemas.microsoft.com/office/powerpoint/2010/main" val="107698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B6CE-806C-41D0-A6EE-FB4F2B0F98C5}"/>
              </a:ext>
            </a:extLst>
          </p:cNvPr>
          <p:cNvSpPr>
            <a:spLocks noGrp="1"/>
          </p:cNvSpPr>
          <p:nvPr>
            <p:ph type="title"/>
          </p:nvPr>
        </p:nvSpPr>
        <p:spPr/>
        <p:txBody>
          <a:bodyPr>
            <a:normAutofit/>
          </a:bodyPr>
          <a:lstStyle/>
          <a:p>
            <a:r>
              <a:rPr lang="en-US" sz="3200" dirty="0">
                <a:latin typeface="Tahoma"/>
                <a:ea typeface="Tahoma"/>
                <a:cs typeface="Tahoma"/>
              </a:rPr>
              <a:t>Section 504 and Title II of the </a:t>
            </a:r>
            <a:r>
              <a:rPr lang="en-US" sz="3200" dirty="0" smtClean="0">
                <a:latin typeface="Tahoma"/>
                <a:ea typeface="Tahoma"/>
                <a:cs typeface="Tahoma"/>
              </a:rPr>
              <a:t>ADA (3 of 3) </a:t>
            </a:r>
            <a:endParaRPr lang="en-US" sz="3200" u="sng" dirty="0">
              <a:latin typeface="Tahoma"/>
              <a:ea typeface="Tahoma"/>
              <a:cs typeface="Tahoma"/>
            </a:endParaRPr>
          </a:p>
        </p:txBody>
      </p:sp>
      <p:sp>
        <p:nvSpPr>
          <p:cNvPr id="3" name="Content Placeholder 2">
            <a:extLst>
              <a:ext uri="{FF2B5EF4-FFF2-40B4-BE49-F238E27FC236}">
                <a16:creationId xmlns:a16="http://schemas.microsoft.com/office/drawing/2014/main" id="{DD321F5B-BE6A-43CC-8EF9-668B0BC29928}"/>
              </a:ext>
            </a:extLst>
          </p:cNvPr>
          <p:cNvSpPr>
            <a:spLocks noGrp="1"/>
          </p:cNvSpPr>
          <p:nvPr>
            <p:ph idx="1"/>
          </p:nvPr>
        </p:nvSpPr>
        <p:spPr/>
        <p:txBody>
          <a:bodyPr vert="horz" lIns="91440" tIns="45720" rIns="91440" bIns="45720" rtlCol="0" anchor="t">
            <a:noAutofit/>
          </a:bodyPr>
          <a:lstStyle/>
          <a:p>
            <a:pPr marL="342900" indent="-342900"/>
            <a:r>
              <a:rPr lang="en-US" b="1" dirty="0">
                <a:latin typeface="Tahoma"/>
                <a:ea typeface="Tahoma"/>
                <a:cs typeface="Tahoma"/>
              </a:rPr>
              <a:t>Section 504</a:t>
            </a:r>
            <a:r>
              <a:rPr lang="en-US" dirty="0">
                <a:latin typeface="Tahoma"/>
                <a:ea typeface="Tahoma"/>
                <a:cs typeface="Tahoma"/>
              </a:rPr>
              <a:t> regulations require that school districts provide nonacademic and extracurricular services and activities in such a manner as is necessary to afford disabled students an equal opportunity to participate. </a:t>
            </a:r>
            <a:r>
              <a:rPr lang="en-US" b="1" dirty="0">
                <a:latin typeface="Tahoma"/>
                <a:ea typeface="Tahoma"/>
                <a:cs typeface="Tahoma"/>
              </a:rPr>
              <a:t>34 C.F.R. § 104.37(a)(1)</a:t>
            </a:r>
          </a:p>
          <a:p>
            <a:pPr marL="342900" indent="-342900"/>
            <a:r>
              <a:rPr lang="en-US" b="1" dirty="0">
                <a:latin typeface="Tahoma"/>
                <a:ea typeface="Tahoma"/>
                <a:cs typeface="Tahoma"/>
              </a:rPr>
              <a:t>Title II (ADA)</a:t>
            </a:r>
            <a:r>
              <a:rPr lang="en-US" dirty="0">
                <a:latin typeface="Tahoma"/>
                <a:ea typeface="Tahoma"/>
                <a:cs typeface="Tahoma"/>
              </a:rPr>
              <a:t> regulations, at </a:t>
            </a:r>
            <a:r>
              <a:rPr lang="en-US" b="1" dirty="0">
                <a:latin typeface="Tahoma"/>
                <a:ea typeface="Tahoma"/>
                <a:cs typeface="Tahoma"/>
              </a:rPr>
              <a:t>28 C.F.R. § 35.130(b)(7),</a:t>
            </a:r>
            <a:r>
              <a:rPr lang="en-US" dirty="0">
                <a:latin typeface="Tahoma"/>
                <a:ea typeface="Tahoma"/>
                <a:cs typeface="Tahoma"/>
              </a:rPr>
              <a:t> require public entities to make reasonable modifications to policies, practices, or procedures when the modifications are necessary to avoid discrimination on the basis of disability unless the public entity can demonstrate that making the modifications would fundamentally alter the nature of the service, program, or activity. This applies to the nonacademic and extracurricular activities operated by school districts.</a:t>
            </a:r>
          </a:p>
          <a:p>
            <a:endParaRPr lang="en-US"/>
          </a:p>
          <a:p>
            <a:endParaRPr lang="en-US"/>
          </a:p>
        </p:txBody>
      </p:sp>
    </p:spTree>
    <p:extLst>
      <p:ext uri="{BB962C8B-B14F-4D97-AF65-F5344CB8AC3E}">
        <p14:creationId xmlns:p14="http://schemas.microsoft.com/office/powerpoint/2010/main" val="204270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Disability Rights Florida </a:t>
            </a:r>
          </a:p>
        </p:txBody>
      </p:sp>
      <p:sp>
        <p:nvSpPr>
          <p:cNvPr id="3" name="Content Placeholder 2"/>
          <p:cNvSpPr>
            <a:spLocks noGrp="1"/>
          </p:cNvSpPr>
          <p:nvPr>
            <p:ph idx="1"/>
          </p:nvPr>
        </p:nvSpPr>
        <p:spPr/>
        <p:txBody>
          <a:bodyPr vert="horz" lIns="91440" tIns="45720" rIns="91440" bIns="45720" rtlCol="0" anchor="t">
            <a:noAutofit/>
          </a:bodyPr>
          <a:lstStyle/>
          <a:p>
            <a:endParaRPr lang="en-US" sz="2800" dirty="0">
              <a:latin typeface="Tahoma"/>
              <a:ea typeface="Tahoma"/>
              <a:cs typeface="Tahoma"/>
            </a:endParaRPr>
          </a:p>
          <a:p>
            <a:r>
              <a:rPr lang="en-US" sz="2800" dirty="0">
                <a:latin typeface="Tahoma"/>
                <a:ea typeface="Tahoma"/>
                <a:cs typeface="Tahoma"/>
              </a:rPr>
              <a:t>Funding, responsibility, and authority under nine federal programs to protect the rights of Floridians with disabilities </a:t>
            </a:r>
            <a:endParaRPr lang="en-US" sz="2800"/>
          </a:p>
          <a:p>
            <a:r>
              <a:rPr lang="en-US" sz="2800" dirty="0">
                <a:latin typeface="Tahoma"/>
                <a:ea typeface="Tahoma"/>
                <a:cs typeface="Tahoma"/>
              </a:rPr>
              <a:t>A not-for-profit corporation since 1987</a:t>
            </a:r>
          </a:p>
          <a:p>
            <a:r>
              <a:rPr lang="en-US" sz="2800" dirty="0">
                <a:latin typeface="Tahoma"/>
                <a:ea typeface="Tahoma"/>
                <a:cs typeface="Tahoma"/>
              </a:rPr>
              <a:t>Offices in Tallahassee, Tampa, Hollywood, and Gainesville </a:t>
            </a:r>
            <a:endParaRPr lang="en-US" sz="2800"/>
          </a:p>
          <a:p>
            <a:r>
              <a:rPr lang="en-US" sz="2800" dirty="0">
                <a:latin typeface="Tahoma"/>
                <a:ea typeface="Tahoma"/>
                <a:cs typeface="Tahoma"/>
              </a:rPr>
              <a:t>Satellite offices in several other communities </a:t>
            </a:r>
            <a:endParaRPr lang="en-US" sz="2800" dirty="0"/>
          </a:p>
        </p:txBody>
      </p:sp>
    </p:spTree>
    <p:extLst>
      <p:ext uri="{BB962C8B-B14F-4D97-AF65-F5344CB8AC3E}">
        <p14:creationId xmlns:p14="http://schemas.microsoft.com/office/powerpoint/2010/main" val="340198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3BD6-B2B1-4177-99C8-BA1DD46D8502}"/>
              </a:ext>
            </a:extLst>
          </p:cNvPr>
          <p:cNvSpPr>
            <a:spLocks noGrp="1"/>
          </p:cNvSpPr>
          <p:nvPr>
            <p:ph type="title"/>
          </p:nvPr>
        </p:nvSpPr>
        <p:spPr/>
        <p:txBody>
          <a:bodyPr vert="horz" lIns="91440" tIns="45720" rIns="91440" bIns="45720" rtlCol="0" anchor="ctr">
            <a:noAutofit/>
          </a:bodyPr>
          <a:lstStyle/>
          <a:p>
            <a:r>
              <a:rPr lang="en-US" sz="3600" dirty="0">
                <a:latin typeface="Tahoma"/>
                <a:ea typeface="Tahoma"/>
                <a:cs typeface="Tahoma"/>
              </a:rPr>
              <a:t>Office of Civil Rights (OCR) Guidance </a:t>
            </a:r>
            <a:br>
              <a:rPr lang="en-US" sz="3600" dirty="0">
                <a:latin typeface="Tahoma"/>
                <a:ea typeface="Tahoma"/>
                <a:cs typeface="Tahoma"/>
              </a:rPr>
            </a:br>
            <a:r>
              <a:rPr lang="en-US" sz="3600" dirty="0">
                <a:latin typeface="Tahoma"/>
                <a:ea typeface="Tahoma"/>
                <a:cs typeface="Tahoma"/>
              </a:rPr>
              <a:t>on Extracurricular Activities  </a:t>
            </a:r>
            <a:r>
              <a:rPr lang="en-US" sz="3600" dirty="0" smtClean="0">
                <a:latin typeface="Tahoma"/>
                <a:ea typeface="Tahoma"/>
                <a:cs typeface="Tahoma"/>
              </a:rPr>
              <a:t>(1 of 4)</a:t>
            </a:r>
            <a:endParaRPr lang="en-US" sz="3600" i="1" dirty="0"/>
          </a:p>
        </p:txBody>
      </p:sp>
      <p:sp>
        <p:nvSpPr>
          <p:cNvPr id="3" name="Content Placeholder 2">
            <a:extLst>
              <a:ext uri="{FF2B5EF4-FFF2-40B4-BE49-F238E27FC236}">
                <a16:creationId xmlns:a16="http://schemas.microsoft.com/office/drawing/2014/main" id="{1FFB88C4-F118-467B-8E56-DF66CE1DEA2E}"/>
              </a:ext>
            </a:extLst>
          </p:cNvPr>
          <p:cNvSpPr>
            <a:spLocks noGrp="1"/>
          </p:cNvSpPr>
          <p:nvPr>
            <p:ph idx="1"/>
          </p:nvPr>
        </p:nvSpPr>
        <p:spPr/>
        <p:txBody>
          <a:bodyPr vert="horz" lIns="91440" tIns="45720" rIns="91440" bIns="45720" rtlCol="0" anchor="t">
            <a:noAutofit/>
          </a:bodyPr>
          <a:lstStyle/>
          <a:p>
            <a:r>
              <a:rPr lang="en-US" dirty="0">
                <a:latin typeface="Tahoma"/>
                <a:ea typeface="Tahoma"/>
                <a:cs typeface="Tahoma"/>
              </a:rPr>
              <a:t>In 2013, OCR (responsible for enforcing </a:t>
            </a:r>
            <a:r>
              <a:rPr lang="en-US" b="1" dirty="0">
                <a:latin typeface="Tahoma"/>
                <a:ea typeface="Tahoma"/>
                <a:cs typeface="Tahoma"/>
              </a:rPr>
              <a:t>Section 504 </a:t>
            </a:r>
            <a:r>
              <a:rPr lang="en-US" dirty="0">
                <a:latin typeface="Tahoma"/>
                <a:ea typeface="Tahoma"/>
                <a:cs typeface="Tahoma"/>
              </a:rPr>
              <a:t>and </a:t>
            </a:r>
            <a:r>
              <a:rPr lang="en-US" b="1" dirty="0">
                <a:latin typeface="Tahoma"/>
                <a:ea typeface="Tahoma"/>
                <a:cs typeface="Tahoma"/>
              </a:rPr>
              <a:t>Title II of the ADA</a:t>
            </a:r>
            <a:r>
              <a:rPr lang="en-US" dirty="0">
                <a:latin typeface="Tahoma"/>
                <a:ea typeface="Tahoma"/>
                <a:cs typeface="Tahoma"/>
              </a:rPr>
              <a:t>) issued a guidance clarifying the existing obligations of school districts to provide students with disabilities an equal opportunity to participate in extracurricular athletics. </a:t>
            </a:r>
            <a:r>
              <a:rPr lang="en-US" b="1" u="sng" dirty="0">
                <a:latin typeface="Tahoma"/>
                <a:ea typeface="Tahoma"/>
                <a:cs typeface="Tahoma"/>
              </a:rPr>
              <a:t>In re: Dear Colleague Letter of Jan. 25, 2013</a:t>
            </a:r>
            <a:r>
              <a:rPr lang="en-US" b="1" dirty="0">
                <a:latin typeface="Tahoma"/>
                <a:ea typeface="Tahoma"/>
                <a:cs typeface="Tahoma"/>
              </a:rPr>
              <a:t>,</a:t>
            </a:r>
            <a:r>
              <a:rPr lang="en-US" b="1" dirty="0">
                <a:latin typeface="Tahoma"/>
                <a:ea typeface="Tahoma"/>
                <a:cs typeface="Tahoma"/>
                <a:hlinkClick r:id="rId2"/>
              </a:rPr>
              <a:t> 62 IDELR 185 </a:t>
            </a:r>
            <a:r>
              <a:rPr lang="en-US" b="1" dirty="0">
                <a:latin typeface="Tahoma"/>
                <a:ea typeface="Tahoma"/>
                <a:cs typeface="Tahoma"/>
              </a:rPr>
              <a:t>(OCR 2013). </a:t>
            </a:r>
          </a:p>
          <a:p>
            <a:pPr lvl="1"/>
            <a:r>
              <a:rPr lang="en-US" dirty="0">
                <a:latin typeface="Tahoma"/>
                <a:ea typeface="Tahoma"/>
                <a:cs typeface="Tahoma"/>
              </a:rPr>
              <a:t>A school district </a:t>
            </a:r>
            <a:r>
              <a:rPr lang="en-US" b="1" dirty="0">
                <a:latin typeface="Tahoma"/>
                <a:ea typeface="Tahoma"/>
                <a:cs typeface="Tahoma"/>
              </a:rPr>
              <a:t>must not exclude</a:t>
            </a:r>
            <a:r>
              <a:rPr lang="en-US" dirty="0">
                <a:latin typeface="Tahoma"/>
                <a:ea typeface="Tahoma"/>
                <a:cs typeface="Tahoma"/>
              </a:rPr>
              <a:t> students based on </a:t>
            </a:r>
            <a:r>
              <a:rPr lang="en-US" b="1" dirty="0">
                <a:latin typeface="Tahoma"/>
                <a:ea typeface="Tahoma"/>
                <a:cs typeface="Tahoma"/>
              </a:rPr>
              <a:t>stereotypes and assumptions</a:t>
            </a:r>
            <a:r>
              <a:rPr lang="en-US" dirty="0">
                <a:latin typeface="Tahoma"/>
                <a:ea typeface="Tahoma"/>
                <a:cs typeface="Tahoma"/>
              </a:rPr>
              <a:t>. </a:t>
            </a:r>
          </a:p>
          <a:p>
            <a:pPr lvl="1"/>
            <a:r>
              <a:rPr lang="en-US" dirty="0">
                <a:latin typeface="Tahoma"/>
                <a:ea typeface="Tahoma"/>
                <a:cs typeface="Tahoma"/>
              </a:rPr>
              <a:t>School districts must make an </a:t>
            </a:r>
            <a:r>
              <a:rPr lang="en-US" b="1" dirty="0">
                <a:latin typeface="Tahoma"/>
                <a:ea typeface="Tahoma"/>
                <a:cs typeface="Tahoma"/>
              </a:rPr>
              <a:t>individualized inquiry</a:t>
            </a:r>
            <a:r>
              <a:rPr lang="en-US" dirty="0">
                <a:latin typeface="Tahoma"/>
                <a:ea typeface="Tahoma"/>
                <a:cs typeface="Tahoma"/>
              </a:rPr>
              <a:t> to determine if there are reasonable modifications, or necessary aids and services, which would allow a student with a disability the chance to take part in the activity. </a:t>
            </a:r>
          </a:p>
        </p:txBody>
      </p:sp>
    </p:spTree>
    <p:extLst>
      <p:ext uri="{BB962C8B-B14F-4D97-AF65-F5344CB8AC3E}">
        <p14:creationId xmlns:p14="http://schemas.microsoft.com/office/powerpoint/2010/main" val="39028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2510-DAE5-4CBE-91D2-8AE6AD2E27D7}"/>
              </a:ext>
            </a:extLst>
          </p:cNvPr>
          <p:cNvSpPr>
            <a:spLocks noGrp="1"/>
          </p:cNvSpPr>
          <p:nvPr>
            <p:ph type="title"/>
          </p:nvPr>
        </p:nvSpPr>
        <p:spPr/>
        <p:txBody>
          <a:bodyPr/>
          <a:lstStyle/>
          <a:p>
            <a:r>
              <a:rPr lang="en-US" dirty="0">
                <a:latin typeface="Tahoma"/>
                <a:ea typeface="Tahoma"/>
                <a:cs typeface="Tahoma"/>
              </a:rPr>
              <a:t>OCR Guidance </a:t>
            </a:r>
            <a:r>
              <a:rPr lang="en-US" dirty="0" smtClean="0">
                <a:latin typeface="Tahoma"/>
                <a:ea typeface="Tahoma"/>
                <a:cs typeface="Tahoma"/>
              </a:rPr>
              <a:t>(2 of 4)</a:t>
            </a:r>
            <a:endParaRPr lang="en-US" u="sng" dirty="0"/>
          </a:p>
        </p:txBody>
      </p:sp>
      <p:sp>
        <p:nvSpPr>
          <p:cNvPr id="3" name="Content Placeholder 2">
            <a:extLst>
              <a:ext uri="{FF2B5EF4-FFF2-40B4-BE49-F238E27FC236}">
                <a16:creationId xmlns:a16="http://schemas.microsoft.com/office/drawing/2014/main" id="{DCCE92FC-F740-4434-9F08-DC7F7FF96CC8}"/>
              </a:ext>
            </a:extLst>
          </p:cNvPr>
          <p:cNvSpPr>
            <a:spLocks noGrp="1"/>
          </p:cNvSpPr>
          <p:nvPr>
            <p:ph idx="1"/>
          </p:nvPr>
        </p:nvSpPr>
        <p:spPr/>
        <p:txBody>
          <a:bodyPr vert="horz" lIns="91440" tIns="45720" rIns="91440" bIns="45720" rtlCol="0" anchor="t">
            <a:noAutofit/>
          </a:bodyPr>
          <a:lstStyle/>
          <a:p>
            <a:pPr marL="0" indent="0">
              <a:buNone/>
            </a:pPr>
            <a:r>
              <a:rPr lang="en-US" sz="2800" dirty="0">
                <a:latin typeface="Tahoma"/>
                <a:ea typeface="Tahoma"/>
                <a:cs typeface="Tahoma"/>
              </a:rPr>
              <a:t>Examples of r</a:t>
            </a:r>
            <a:r>
              <a:rPr lang="en-US" sz="2800" b="1" dirty="0">
                <a:latin typeface="Tahoma"/>
                <a:ea typeface="Tahoma"/>
                <a:cs typeface="Tahoma"/>
              </a:rPr>
              <a:t>easonable modifications, or necessary aids and services</a:t>
            </a:r>
            <a:r>
              <a:rPr lang="en-US" sz="2800" dirty="0">
                <a:latin typeface="Tahoma"/>
                <a:ea typeface="Tahoma"/>
                <a:cs typeface="Tahoma"/>
              </a:rPr>
              <a:t>:</a:t>
            </a:r>
            <a:endParaRPr lang="en-US" dirty="0"/>
          </a:p>
          <a:p>
            <a:pPr marL="342900" indent="-342900"/>
            <a:r>
              <a:rPr lang="en-US" sz="2600" dirty="0">
                <a:latin typeface="Tahoma"/>
                <a:ea typeface="Tahoma"/>
                <a:cs typeface="Tahoma"/>
              </a:rPr>
              <a:t>Using a light along with a starter pistol so that a runner with hearing impairment can compete</a:t>
            </a:r>
            <a:endParaRPr lang="en-US" sz="2600"/>
          </a:p>
          <a:p>
            <a:pPr marL="342900" indent="-342900"/>
            <a:r>
              <a:rPr lang="en-US" sz="2600" dirty="0">
                <a:latin typeface="Tahoma"/>
                <a:ea typeface="Tahoma"/>
                <a:cs typeface="Tahoma"/>
              </a:rPr>
              <a:t>Providing for, or assisting with, the administration of needed medicine like insulin so that a student with diabetes can take part in an after-school gymnastics club.</a:t>
            </a:r>
            <a:endParaRPr lang="en-US" sz="2600"/>
          </a:p>
        </p:txBody>
      </p:sp>
    </p:spTree>
    <p:extLst>
      <p:ext uri="{BB962C8B-B14F-4D97-AF65-F5344CB8AC3E}">
        <p14:creationId xmlns:p14="http://schemas.microsoft.com/office/powerpoint/2010/main" val="154168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4DBC-F804-4600-B226-40C5AD38A60D}"/>
              </a:ext>
            </a:extLst>
          </p:cNvPr>
          <p:cNvSpPr>
            <a:spLocks noGrp="1"/>
          </p:cNvSpPr>
          <p:nvPr>
            <p:ph type="title"/>
          </p:nvPr>
        </p:nvSpPr>
        <p:spPr/>
        <p:txBody>
          <a:bodyPr>
            <a:normAutofit fontScale="90000"/>
          </a:bodyPr>
          <a:lstStyle/>
          <a:p>
            <a:r>
              <a:rPr lang="en-US" dirty="0">
                <a:latin typeface="Tahoma"/>
                <a:ea typeface="Tahoma"/>
                <a:cs typeface="Tahoma"/>
              </a:rPr>
              <a:t/>
            </a:r>
            <a:br>
              <a:rPr lang="en-US" dirty="0">
                <a:latin typeface="Tahoma"/>
                <a:ea typeface="Tahoma"/>
                <a:cs typeface="Tahoma"/>
              </a:rPr>
            </a:br>
            <a:r>
              <a:rPr lang="en-US" dirty="0">
                <a:latin typeface="Tahoma"/>
                <a:ea typeface="Tahoma"/>
                <a:cs typeface="Tahoma"/>
              </a:rPr>
              <a:t>OCR Guidance </a:t>
            </a:r>
            <a:r>
              <a:rPr lang="en-US" dirty="0" smtClean="0">
                <a:latin typeface="Tahoma"/>
                <a:ea typeface="Tahoma"/>
                <a:cs typeface="Tahoma"/>
              </a:rPr>
              <a:t>(3 of 4) </a:t>
            </a:r>
            <a:endParaRPr lang="en-US" u="sng" dirty="0">
              <a:latin typeface="Tahoma"/>
              <a:ea typeface="Tahoma"/>
              <a:cs typeface="Tahoma"/>
            </a:endParaRPr>
          </a:p>
          <a:p>
            <a:endParaRPr lang="en-US" dirty="0"/>
          </a:p>
        </p:txBody>
      </p:sp>
      <p:sp>
        <p:nvSpPr>
          <p:cNvPr id="3" name="Content Placeholder 2">
            <a:extLst>
              <a:ext uri="{FF2B5EF4-FFF2-40B4-BE49-F238E27FC236}">
                <a16:creationId xmlns:a16="http://schemas.microsoft.com/office/drawing/2014/main" id="{7BE23D0F-D140-415F-BDF0-B06267C265F1}"/>
              </a:ext>
            </a:extLst>
          </p:cNvPr>
          <p:cNvSpPr>
            <a:spLocks noGrp="1"/>
          </p:cNvSpPr>
          <p:nvPr>
            <p:ph idx="1"/>
          </p:nvPr>
        </p:nvSpPr>
        <p:spPr/>
        <p:txBody>
          <a:bodyPr vert="horz" lIns="91440" tIns="45720" rIns="91440" bIns="45720" rtlCol="0" anchor="t">
            <a:noAutofit/>
          </a:bodyPr>
          <a:lstStyle/>
          <a:p>
            <a:pPr marL="0" indent="0">
              <a:buNone/>
            </a:pPr>
            <a:r>
              <a:rPr lang="en-US" dirty="0">
                <a:latin typeface="Tahoma"/>
                <a:ea typeface="Tahoma"/>
                <a:cs typeface="Tahoma"/>
              </a:rPr>
              <a:t>The requirement to provide an equal opportunity does </a:t>
            </a:r>
            <a:r>
              <a:rPr lang="en-US" b="1" dirty="0">
                <a:latin typeface="Tahoma"/>
                <a:ea typeface="Tahoma"/>
                <a:cs typeface="Tahoma"/>
              </a:rPr>
              <a:t>NOT</a:t>
            </a:r>
            <a:r>
              <a:rPr lang="en-US" dirty="0">
                <a:latin typeface="Tahoma"/>
                <a:ea typeface="Tahoma"/>
                <a:cs typeface="Tahoma"/>
              </a:rPr>
              <a:t> mean</a:t>
            </a:r>
            <a:r>
              <a:rPr lang="en-US" sz="2800" dirty="0">
                <a:latin typeface="Tahoma"/>
                <a:ea typeface="Tahoma"/>
                <a:cs typeface="Tahoma"/>
              </a:rPr>
              <a:t>:</a:t>
            </a:r>
            <a:r>
              <a:rPr lang="en-US" dirty="0">
                <a:latin typeface="Tahoma"/>
                <a:ea typeface="Tahoma"/>
                <a:cs typeface="Tahoma"/>
              </a:rPr>
              <a:t> </a:t>
            </a:r>
            <a:endParaRPr lang="en-US" dirty="0"/>
          </a:p>
          <a:p>
            <a:pPr marL="342900" indent="-342900"/>
            <a:r>
              <a:rPr lang="en-US" dirty="0">
                <a:latin typeface="Tahoma"/>
                <a:ea typeface="Tahoma"/>
                <a:cs typeface="Tahoma"/>
              </a:rPr>
              <a:t>Changing essential elements that affect the fundamental nature of the game;</a:t>
            </a:r>
            <a:endParaRPr lang="en-US" dirty="0"/>
          </a:p>
          <a:p>
            <a:pPr marL="342900" indent="-342900"/>
            <a:r>
              <a:rPr lang="en-US" dirty="0">
                <a:latin typeface="Tahoma"/>
                <a:ea typeface="Tahoma"/>
                <a:cs typeface="Tahoma"/>
              </a:rPr>
              <a:t>Giving a student with a disability an unfair advantage over other competitors;</a:t>
            </a:r>
            <a:endParaRPr lang="en-US" dirty="0"/>
          </a:p>
          <a:p>
            <a:pPr marL="342900" indent="-342900"/>
            <a:r>
              <a:rPr lang="en-US" dirty="0">
                <a:latin typeface="Tahoma"/>
                <a:ea typeface="Tahoma"/>
                <a:cs typeface="Tahoma"/>
              </a:rPr>
              <a:t>Changing the nature of selective teams – students with disabilities have to compete with everyone else and legitimately earn their place on the team; or</a:t>
            </a:r>
            <a:endParaRPr lang="en-US" dirty="0"/>
          </a:p>
          <a:p>
            <a:pPr marL="342900" indent="-342900"/>
            <a:r>
              <a:rPr lang="en-US" dirty="0">
                <a:latin typeface="Tahoma"/>
                <a:ea typeface="Tahoma"/>
                <a:cs typeface="Tahoma"/>
              </a:rPr>
              <a:t>Compromising student safety.</a:t>
            </a:r>
            <a:endParaRPr lang="en-US" dirty="0"/>
          </a:p>
          <a:p>
            <a:endParaRPr lang="en-US"/>
          </a:p>
        </p:txBody>
      </p:sp>
    </p:spTree>
    <p:extLst>
      <p:ext uri="{BB962C8B-B14F-4D97-AF65-F5344CB8AC3E}">
        <p14:creationId xmlns:p14="http://schemas.microsoft.com/office/powerpoint/2010/main" val="2824083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55D3-5013-44B4-95B2-018E130B0FDC}"/>
              </a:ext>
            </a:extLst>
          </p:cNvPr>
          <p:cNvSpPr>
            <a:spLocks noGrp="1"/>
          </p:cNvSpPr>
          <p:nvPr>
            <p:ph type="title"/>
          </p:nvPr>
        </p:nvSpPr>
        <p:spPr/>
        <p:txBody>
          <a:bodyPr/>
          <a:lstStyle/>
          <a:p>
            <a:r>
              <a:rPr lang="en-US" dirty="0">
                <a:latin typeface="Tahoma"/>
                <a:ea typeface="Tahoma"/>
                <a:cs typeface="Tahoma"/>
              </a:rPr>
              <a:t>OCR Guidance </a:t>
            </a:r>
            <a:r>
              <a:rPr lang="en-US" dirty="0" smtClean="0">
                <a:latin typeface="Tahoma"/>
                <a:ea typeface="Tahoma"/>
                <a:cs typeface="Tahoma"/>
              </a:rPr>
              <a:t>(4 of 4) </a:t>
            </a:r>
            <a:endParaRPr lang="en-US" u="sng" dirty="0">
              <a:latin typeface="Tahoma"/>
              <a:ea typeface="Tahoma"/>
              <a:cs typeface="Tahoma"/>
            </a:endParaRPr>
          </a:p>
        </p:txBody>
      </p:sp>
      <p:sp>
        <p:nvSpPr>
          <p:cNvPr id="3" name="Content Placeholder 2">
            <a:extLst>
              <a:ext uri="{FF2B5EF4-FFF2-40B4-BE49-F238E27FC236}">
                <a16:creationId xmlns:a16="http://schemas.microsoft.com/office/drawing/2014/main" id="{AE432414-8865-407E-807E-803D9DC121FF}"/>
              </a:ext>
            </a:extLst>
          </p:cNvPr>
          <p:cNvSpPr>
            <a:spLocks noGrp="1"/>
          </p:cNvSpPr>
          <p:nvPr>
            <p:ph idx="1"/>
          </p:nvPr>
        </p:nvSpPr>
        <p:spPr/>
        <p:txBody>
          <a:bodyPr vert="horz" lIns="91440" tIns="45720" rIns="91440" bIns="45720" rtlCol="0" anchor="t">
            <a:noAutofit/>
          </a:bodyPr>
          <a:lstStyle/>
          <a:p>
            <a:endParaRPr lang="en-US">
              <a:latin typeface="Tahoma"/>
              <a:ea typeface="Tahoma"/>
              <a:cs typeface="Tahoma"/>
            </a:endParaRPr>
          </a:p>
          <a:p>
            <a:endParaRPr lang="en-US">
              <a:latin typeface="Tahoma"/>
              <a:ea typeface="Tahoma"/>
              <a:cs typeface="Tahoma"/>
            </a:endParaRPr>
          </a:p>
          <a:p>
            <a:pPr marL="0" indent="0">
              <a:buNone/>
            </a:pPr>
            <a:r>
              <a:rPr lang="en-US" sz="2800" dirty="0">
                <a:latin typeface="Tahoma"/>
                <a:ea typeface="Tahoma"/>
                <a:cs typeface="Tahoma"/>
              </a:rPr>
              <a:t>The Guidance also notes that a school district need not provide a modification, aid, or service if doing so would put an </a:t>
            </a:r>
            <a:r>
              <a:rPr lang="en-US" sz="2800" b="1" dirty="0">
                <a:latin typeface="Tahoma"/>
                <a:ea typeface="Tahoma"/>
                <a:cs typeface="Tahoma"/>
              </a:rPr>
              <a:t>undue burden</a:t>
            </a:r>
            <a:r>
              <a:rPr lang="en-US" sz="2800" dirty="0">
                <a:latin typeface="Tahoma"/>
                <a:ea typeface="Tahoma"/>
                <a:cs typeface="Tahoma"/>
              </a:rPr>
              <a:t> on its program.  In most cases, however OCR believes that providing reasonable modifications and necessary aids and services should not be unduly burdensome.</a:t>
            </a:r>
            <a:endParaRPr lang="en-US" sz="2800" dirty="0"/>
          </a:p>
        </p:txBody>
      </p:sp>
    </p:spTree>
    <p:extLst>
      <p:ext uri="{BB962C8B-B14F-4D97-AF65-F5344CB8AC3E}">
        <p14:creationId xmlns:p14="http://schemas.microsoft.com/office/powerpoint/2010/main" val="2844742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6088-E3AE-4102-A73F-7E5B382EE40A}"/>
              </a:ext>
            </a:extLst>
          </p:cNvPr>
          <p:cNvSpPr>
            <a:spLocks noGrp="1"/>
          </p:cNvSpPr>
          <p:nvPr>
            <p:ph type="title"/>
          </p:nvPr>
        </p:nvSpPr>
        <p:spPr/>
        <p:txBody>
          <a:bodyPr>
            <a:noAutofit/>
          </a:bodyPr>
          <a:lstStyle/>
          <a:p>
            <a:r>
              <a:rPr lang="en-US" sz="3200" dirty="0">
                <a:latin typeface="Tahoma"/>
                <a:ea typeface="Tahoma"/>
                <a:cs typeface="Tahoma"/>
              </a:rPr>
              <a:t>Before and After School Programs provided by </a:t>
            </a:r>
            <a:r>
              <a:rPr lang="en-US" sz="3200" dirty="0" smtClean="0">
                <a:latin typeface="Tahoma"/>
                <a:ea typeface="Tahoma"/>
                <a:cs typeface="Tahoma"/>
              </a:rPr>
              <a:t/>
            </a:r>
            <a:br>
              <a:rPr lang="en-US" sz="3200" dirty="0" smtClean="0">
                <a:latin typeface="Tahoma"/>
                <a:ea typeface="Tahoma"/>
                <a:cs typeface="Tahoma"/>
              </a:rPr>
            </a:br>
            <a:r>
              <a:rPr lang="en-US" sz="3200" dirty="0" smtClean="0">
                <a:latin typeface="Tahoma"/>
                <a:ea typeface="Tahoma"/>
                <a:cs typeface="Tahoma"/>
              </a:rPr>
              <a:t>School </a:t>
            </a:r>
            <a:r>
              <a:rPr lang="en-US" sz="3200" dirty="0">
                <a:latin typeface="Tahoma"/>
                <a:ea typeface="Tahoma"/>
                <a:cs typeface="Tahoma"/>
              </a:rPr>
              <a:t>Districts</a:t>
            </a:r>
            <a:endParaRPr lang="en-US" sz="3200" dirty="0"/>
          </a:p>
        </p:txBody>
      </p:sp>
      <p:sp>
        <p:nvSpPr>
          <p:cNvPr id="3" name="Content Placeholder 2">
            <a:extLst>
              <a:ext uri="{FF2B5EF4-FFF2-40B4-BE49-F238E27FC236}">
                <a16:creationId xmlns:a16="http://schemas.microsoft.com/office/drawing/2014/main" id="{A7FF54B0-5C76-4ADA-A975-F9A8B2C422FC}"/>
              </a:ext>
            </a:extLst>
          </p:cNvPr>
          <p:cNvSpPr>
            <a:spLocks noGrp="1"/>
          </p:cNvSpPr>
          <p:nvPr>
            <p:ph idx="1"/>
          </p:nvPr>
        </p:nvSpPr>
        <p:spPr/>
        <p:txBody>
          <a:bodyPr vert="horz" lIns="91440" tIns="45720" rIns="91440" bIns="45720" rtlCol="0" anchor="t">
            <a:noAutofit/>
          </a:bodyPr>
          <a:lstStyle/>
          <a:p>
            <a:endParaRPr lang="en-US" dirty="0">
              <a:latin typeface="Tahoma"/>
              <a:ea typeface="Tahoma"/>
              <a:cs typeface="Tahoma"/>
            </a:endParaRPr>
          </a:p>
          <a:p>
            <a:r>
              <a:rPr lang="en-US" sz="2800" b="1" dirty="0">
                <a:latin typeface="Tahoma"/>
                <a:ea typeface="Tahoma"/>
                <a:cs typeface="Tahoma"/>
              </a:rPr>
              <a:t>Section 504</a:t>
            </a:r>
            <a:r>
              <a:rPr lang="en-US" sz="2800" dirty="0">
                <a:latin typeface="Tahoma"/>
                <a:ea typeface="Tahoma"/>
                <a:cs typeface="Tahoma"/>
              </a:rPr>
              <a:t> and </a:t>
            </a:r>
            <a:r>
              <a:rPr lang="en-US" sz="2800" b="1" dirty="0">
                <a:latin typeface="Tahoma"/>
                <a:ea typeface="Tahoma"/>
                <a:cs typeface="Tahoma"/>
              </a:rPr>
              <a:t>Title II of the ADA</a:t>
            </a:r>
            <a:r>
              <a:rPr lang="en-US" sz="2800" dirty="0">
                <a:latin typeface="Tahoma"/>
                <a:ea typeface="Tahoma"/>
                <a:cs typeface="Tahoma"/>
              </a:rPr>
              <a:t> cover before and after school programs </a:t>
            </a:r>
            <a:r>
              <a:rPr lang="en-US" sz="2800" b="1" dirty="0">
                <a:latin typeface="Tahoma"/>
                <a:ea typeface="Tahoma"/>
                <a:cs typeface="Tahoma"/>
              </a:rPr>
              <a:t>run</a:t>
            </a:r>
            <a:r>
              <a:rPr lang="en-US" sz="2800" dirty="0">
                <a:latin typeface="Tahoma"/>
                <a:ea typeface="Tahoma"/>
                <a:cs typeface="Tahoma"/>
              </a:rPr>
              <a:t> by school districts</a:t>
            </a:r>
            <a:r>
              <a:rPr lang="en-US" dirty="0">
                <a:latin typeface="Tahoma"/>
                <a:ea typeface="Tahoma"/>
                <a:cs typeface="Tahoma"/>
              </a:rPr>
              <a:t>. </a:t>
            </a:r>
            <a:endParaRPr lang="en-US" dirty="0"/>
          </a:p>
          <a:p>
            <a:pPr marL="0" indent="0">
              <a:buNone/>
            </a:pPr>
            <a:endParaRPr lang="en-US" dirty="0">
              <a:latin typeface="Tahoma"/>
              <a:ea typeface="Tahoma"/>
              <a:cs typeface="Tahoma"/>
            </a:endParaRPr>
          </a:p>
          <a:p>
            <a:r>
              <a:rPr lang="en-US" sz="2800" b="1" dirty="0">
                <a:latin typeface="Tahoma"/>
                <a:ea typeface="Tahoma"/>
                <a:cs typeface="Tahoma"/>
              </a:rPr>
              <a:t>Section 504</a:t>
            </a:r>
            <a:r>
              <a:rPr lang="en-US" sz="2800" dirty="0">
                <a:latin typeface="Tahoma"/>
                <a:ea typeface="Tahoma"/>
                <a:cs typeface="Tahoma"/>
              </a:rPr>
              <a:t> and </a:t>
            </a:r>
            <a:r>
              <a:rPr lang="en-US" sz="2800" b="1" dirty="0">
                <a:latin typeface="Tahoma"/>
                <a:ea typeface="Tahoma"/>
                <a:cs typeface="Tahoma"/>
              </a:rPr>
              <a:t>Title II of the ADA</a:t>
            </a:r>
            <a:r>
              <a:rPr lang="en-US" sz="2800" dirty="0">
                <a:latin typeface="Tahoma"/>
                <a:ea typeface="Tahoma"/>
                <a:cs typeface="Tahoma"/>
              </a:rPr>
              <a:t> also apply to </a:t>
            </a:r>
            <a:r>
              <a:rPr lang="en-US" sz="2800" b="1" dirty="0">
                <a:latin typeface="Tahoma"/>
                <a:ea typeface="Tahoma"/>
                <a:cs typeface="Tahoma"/>
              </a:rPr>
              <a:t>district-sponsored</a:t>
            </a:r>
            <a:r>
              <a:rPr lang="en-US" sz="2800" dirty="0">
                <a:latin typeface="Tahoma"/>
                <a:ea typeface="Tahoma"/>
                <a:cs typeface="Tahoma"/>
              </a:rPr>
              <a:t> programs</a:t>
            </a:r>
            <a:r>
              <a:rPr lang="en-US" dirty="0">
                <a:latin typeface="Tahoma"/>
                <a:ea typeface="Tahoma"/>
                <a:cs typeface="Tahoma"/>
              </a:rPr>
              <a:t>. </a:t>
            </a:r>
          </a:p>
          <a:p>
            <a:pPr marL="914400" lvl="2" indent="0">
              <a:buNone/>
            </a:pPr>
            <a:endParaRPr lang="en-US" dirty="0">
              <a:latin typeface="Tahoma"/>
              <a:ea typeface="Tahoma"/>
              <a:cs typeface="Tahoma"/>
            </a:endParaRPr>
          </a:p>
          <a:p>
            <a:endParaRPr lang="en-US" dirty="0">
              <a:latin typeface="Tahoma"/>
              <a:ea typeface="Tahoma"/>
              <a:cs typeface="Tahoma"/>
            </a:endParaRPr>
          </a:p>
          <a:p>
            <a:endParaRPr lang="en-US" dirty="0">
              <a:latin typeface="Tahoma"/>
              <a:ea typeface="Tahoma"/>
              <a:cs typeface="Tahoma"/>
            </a:endParaRPr>
          </a:p>
          <a:p>
            <a:endParaRPr lang="en-US" dirty="0">
              <a:latin typeface="Tahoma"/>
              <a:ea typeface="Tahoma"/>
              <a:cs typeface="Tahoma"/>
            </a:endParaRPr>
          </a:p>
          <a:p>
            <a:endParaRPr lang="en-US" dirty="0">
              <a:latin typeface="Tahoma"/>
              <a:ea typeface="Tahoma"/>
              <a:cs typeface="Tahoma"/>
            </a:endParaRPr>
          </a:p>
        </p:txBody>
      </p:sp>
    </p:spTree>
    <p:extLst>
      <p:ext uri="{BB962C8B-B14F-4D97-AF65-F5344CB8AC3E}">
        <p14:creationId xmlns:p14="http://schemas.microsoft.com/office/powerpoint/2010/main" val="352347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66D7-9381-486A-9870-051EBC4ABDBD}"/>
              </a:ext>
            </a:extLst>
          </p:cNvPr>
          <p:cNvSpPr>
            <a:spLocks noGrp="1"/>
          </p:cNvSpPr>
          <p:nvPr>
            <p:ph type="title"/>
          </p:nvPr>
        </p:nvSpPr>
        <p:spPr/>
        <p:txBody>
          <a:bodyPr>
            <a:normAutofit fontScale="90000"/>
          </a:bodyPr>
          <a:lstStyle/>
          <a:p>
            <a:r>
              <a:rPr lang="en-US" dirty="0">
                <a:latin typeface="Tahoma"/>
                <a:ea typeface="Tahoma"/>
                <a:cs typeface="Tahoma"/>
              </a:rPr>
              <a:t>District-sponsored before and after </a:t>
            </a:r>
            <a:r>
              <a:rPr lang="en-US" dirty="0" smtClean="0">
                <a:latin typeface="Tahoma"/>
                <a:ea typeface="Tahoma"/>
                <a:cs typeface="Tahoma"/>
              </a:rPr>
              <a:t/>
            </a:r>
            <a:br>
              <a:rPr lang="en-US" dirty="0" smtClean="0">
                <a:latin typeface="Tahoma"/>
                <a:ea typeface="Tahoma"/>
                <a:cs typeface="Tahoma"/>
              </a:rPr>
            </a:br>
            <a:r>
              <a:rPr lang="en-US" dirty="0" smtClean="0">
                <a:latin typeface="Tahoma"/>
                <a:ea typeface="Tahoma"/>
                <a:cs typeface="Tahoma"/>
              </a:rPr>
              <a:t>school </a:t>
            </a:r>
            <a:r>
              <a:rPr lang="en-US" dirty="0">
                <a:latin typeface="Tahoma"/>
                <a:ea typeface="Tahoma"/>
                <a:cs typeface="Tahoma"/>
              </a:rPr>
              <a:t>programs </a:t>
            </a:r>
            <a:endParaRPr lang="en-US" dirty="0"/>
          </a:p>
        </p:txBody>
      </p:sp>
      <p:sp>
        <p:nvSpPr>
          <p:cNvPr id="3" name="Content Placeholder 2">
            <a:extLst>
              <a:ext uri="{FF2B5EF4-FFF2-40B4-BE49-F238E27FC236}">
                <a16:creationId xmlns:a16="http://schemas.microsoft.com/office/drawing/2014/main" id="{19303A3E-9064-4CDA-8729-164FC7B1A43E}"/>
              </a:ext>
            </a:extLst>
          </p:cNvPr>
          <p:cNvSpPr>
            <a:spLocks noGrp="1"/>
          </p:cNvSpPr>
          <p:nvPr>
            <p:ph idx="1"/>
          </p:nvPr>
        </p:nvSpPr>
        <p:spPr>
          <a:xfrm>
            <a:off x="838200" y="1645871"/>
            <a:ext cx="10515600" cy="4351338"/>
          </a:xfrm>
        </p:spPr>
        <p:txBody>
          <a:bodyPr vert="horz" lIns="91440" tIns="45720" rIns="91440" bIns="45720" rtlCol="0" anchor="t">
            <a:noAutofit/>
          </a:bodyPr>
          <a:lstStyle/>
          <a:p>
            <a:r>
              <a:rPr lang="en-US" dirty="0">
                <a:latin typeface="Tahoma"/>
                <a:ea typeface="Tahoma"/>
                <a:cs typeface="Tahoma"/>
              </a:rPr>
              <a:t>OCR looks at factors that connect the district to the program in order to determine if Section 504 and Title II of the ADA apply including, but not limited to </a:t>
            </a:r>
            <a:r>
              <a:rPr lang="en-US" b="1" dirty="0">
                <a:latin typeface="Tahoma"/>
                <a:ea typeface="Tahoma"/>
                <a:cs typeface="Tahoma"/>
              </a:rPr>
              <a:t>(see </a:t>
            </a:r>
            <a:r>
              <a:rPr lang="en-US" b="1" u="sng" dirty="0" err="1">
                <a:latin typeface="Tahoma"/>
                <a:ea typeface="Tahoma"/>
                <a:cs typeface="Tahoma"/>
              </a:rPr>
              <a:t>Evesham</a:t>
            </a:r>
            <a:r>
              <a:rPr lang="en-US" b="1" u="sng" dirty="0">
                <a:latin typeface="Tahoma"/>
                <a:ea typeface="Tahoma"/>
                <a:cs typeface="Tahoma"/>
              </a:rPr>
              <a:t> Township School District</a:t>
            </a:r>
            <a:r>
              <a:rPr lang="en-US" b="1" dirty="0">
                <a:latin typeface="Tahoma"/>
                <a:ea typeface="Tahoma"/>
                <a:cs typeface="Tahoma"/>
              </a:rPr>
              <a:t> (OCR 2011)) </a:t>
            </a:r>
          </a:p>
          <a:p>
            <a:pPr lvl="1"/>
            <a:r>
              <a:rPr lang="en-US" sz="2400" dirty="0">
                <a:latin typeface="Arial"/>
                <a:ea typeface="Tahoma"/>
                <a:cs typeface="Arial"/>
              </a:rPr>
              <a:t>Direct or indirect financial support such as paying for the staff who run the program; </a:t>
            </a:r>
            <a:endParaRPr lang="en-US" sz="2400">
              <a:ea typeface="Tahoma"/>
            </a:endParaRPr>
          </a:p>
          <a:p>
            <a:pPr lvl="1"/>
            <a:r>
              <a:rPr lang="en-US" sz="2400" dirty="0">
                <a:latin typeface="Arial"/>
                <a:ea typeface="Tahoma"/>
                <a:cs typeface="Arial"/>
              </a:rPr>
              <a:t>Providing rent-free facilities on school property </a:t>
            </a:r>
            <a:endParaRPr lang="en-US" sz="2400">
              <a:ea typeface="Tahoma"/>
            </a:endParaRPr>
          </a:p>
          <a:p>
            <a:pPr lvl="1"/>
            <a:r>
              <a:rPr lang="en-US" sz="2400" dirty="0">
                <a:latin typeface="Arial"/>
                <a:ea typeface="Tahoma"/>
                <a:cs typeface="Arial"/>
              </a:rPr>
              <a:t>Using the District's website to advertise.</a:t>
            </a:r>
            <a:endParaRPr lang="en-US" sz="2400">
              <a:ea typeface="Tahoma"/>
            </a:endParaRPr>
          </a:p>
          <a:p>
            <a:pPr lvl="1"/>
            <a:r>
              <a:rPr lang="en-US" sz="2400" dirty="0">
                <a:latin typeface="Arial"/>
                <a:ea typeface="Tahoma"/>
                <a:cs typeface="Arial"/>
              </a:rPr>
              <a:t>Following the District's policies, including disciplinary policy</a:t>
            </a:r>
          </a:p>
          <a:p>
            <a:pPr lvl="1"/>
            <a:r>
              <a:rPr lang="en-US" sz="2400" dirty="0">
                <a:latin typeface="Arial"/>
                <a:ea typeface="Tahoma"/>
                <a:cs typeface="Arial"/>
              </a:rPr>
              <a:t>Providing administrative services to the program </a:t>
            </a:r>
          </a:p>
          <a:p>
            <a:pPr lvl="1"/>
            <a:endParaRPr lang="en-US" dirty="0">
              <a:latin typeface="Arial"/>
              <a:ea typeface="Tahoma"/>
              <a:cs typeface="Arial"/>
            </a:endParaRPr>
          </a:p>
          <a:p>
            <a:pPr marL="457200" lvl="1" indent="0">
              <a:buNone/>
            </a:pPr>
            <a:endParaRPr lang="en-US" dirty="0">
              <a:latin typeface="Arial"/>
              <a:ea typeface="Tahoma"/>
              <a:cs typeface="Arial"/>
            </a:endParaRPr>
          </a:p>
          <a:p>
            <a:pPr marL="457200" lvl="1" indent="0">
              <a:buNone/>
            </a:pPr>
            <a:endParaRPr lang="en-US" dirty="0">
              <a:latin typeface="Arial"/>
              <a:ea typeface="Tahoma"/>
              <a:cs typeface="Arial"/>
            </a:endParaRPr>
          </a:p>
        </p:txBody>
      </p:sp>
    </p:spTree>
    <p:extLst>
      <p:ext uri="{BB962C8B-B14F-4D97-AF65-F5344CB8AC3E}">
        <p14:creationId xmlns:p14="http://schemas.microsoft.com/office/powerpoint/2010/main" val="2640976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48DB-D52F-4085-8475-BD4D6485DEDB}"/>
              </a:ext>
            </a:extLst>
          </p:cNvPr>
          <p:cNvSpPr>
            <a:spLocks noGrp="1"/>
          </p:cNvSpPr>
          <p:nvPr>
            <p:ph type="title"/>
          </p:nvPr>
        </p:nvSpPr>
        <p:spPr/>
        <p:txBody>
          <a:bodyPr>
            <a:noAutofit/>
          </a:bodyPr>
          <a:lstStyle/>
          <a:p>
            <a:r>
              <a:rPr lang="en-US" sz="3200" dirty="0">
                <a:latin typeface="Tahoma"/>
                <a:ea typeface="Tahoma"/>
                <a:cs typeface="Tahoma"/>
              </a:rPr>
              <a:t>Application of Section 504 and Title II of the ADA </a:t>
            </a:r>
            <a:r>
              <a:rPr lang="en-US" sz="3200" dirty="0" smtClean="0">
                <a:latin typeface="Tahoma"/>
                <a:ea typeface="Tahoma"/>
                <a:cs typeface="Tahoma"/>
              </a:rPr>
              <a:t/>
            </a:r>
            <a:br>
              <a:rPr lang="en-US" sz="3200" dirty="0" smtClean="0">
                <a:latin typeface="Tahoma"/>
                <a:ea typeface="Tahoma"/>
                <a:cs typeface="Tahoma"/>
              </a:rPr>
            </a:br>
            <a:r>
              <a:rPr lang="en-US" sz="3200" dirty="0" smtClean="0">
                <a:latin typeface="Tahoma"/>
                <a:ea typeface="Tahoma"/>
                <a:cs typeface="Tahoma"/>
              </a:rPr>
              <a:t>to </a:t>
            </a:r>
            <a:r>
              <a:rPr lang="en-US" sz="3200" dirty="0">
                <a:latin typeface="Tahoma"/>
                <a:ea typeface="Tahoma"/>
                <a:cs typeface="Tahoma"/>
              </a:rPr>
              <a:t>before and after school </a:t>
            </a:r>
            <a:r>
              <a:rPr lang="en-US" sz="3200" dirty="0" smtClean="0">
                <a:latin typeface="Tahoma"/>
                <a:ea typeface="Tahoma"/>
                <a:cs typeface="Tahoma"/>
              </a:rPr>
              <a:t>programs (1 of 3)</a:t>
            </a:r>
            <a:endParaRPr lang="en-US" sz="3200" dirty="0"/>
          </a:p>
        </p:txBody>
      </p:sp>
      <p:sp>
        <p:nvSpPr>
          <p:cNvPr id="3" name="Content Placeholder 2">
            <a:extLst>
              <a:ext uri="{FF2B5EF4-FFF2-40B4-BE49-F238E27FC236}">
                <a16:creationId xmlns:a16="http://schemas.microsoft.com/office/drawing/2014/main" id="{3579C677-5B54-492D-B70F-B0478CED3400}"/>
              </a:ext>
            </a:extLst>
          </p:cNvPr>
          <p:cNvSpPr>
            <a:spLocks noGrp="1"/>
          </p:cNvSpPr>
          <p:nvPr>
            <p:ph idx="1"/>
          </p:nvPr>
        </p:nvSpPr>
        <p:spPr/>
        <p:txBody>
          <a:bodyPr vert="horz" lIns="91440" tIns="45720" rIns="91440" bIns="45720" rtlCol="0" anchor="t">
            <a:noAutofit/>
          </a:bodyPr>
          <a:lstStyle/>
          <a:p>
            <a:endParaRPr lang="en-US" dirty="0">
              <a:latin typeface="Tahoma"/>
              <a:ea typeface="Tahoma"/>
              <a:cs typeface="Tahoma"/>
            </a:endParaRPr>
          </a:p>
          <a:p>
            <a:pPr marL="0" indent="0">
              <a:buNone/>
            </a:pPr>
            <a:r>
              <a:rPr lang="en-US" dirty="0">
                <a:latin typeface="Tahoma"/>
                <a:ea typeface="Tahoma"/>
                <a:cs typeface="Tahoma"/>
              </a:rPr>
              <a:t>The regulation implementing </a:t>
            </a:r>
            <a:r>
              <a:rPr lang="en-US" b="1" dirty="0">
                <a:latin typeface="Tahoma"/>
                <a:ea typeface="Tahoma"/>
                <a:cs typeface="Tahoma"/>
              </a:rPr>
              <a:t>Section 504</a:t>
            </a:r>
            <a:r>
              <a:rPr lang="en-US" dirty="0">
                <a:latin typeface="Tahoma"/>
                <a:ea typeface="Tahoma"/>
                <a:cs typeface="Tahoma"/>
              </a:rPr>
              <a:t>, at </a:t>
            </a:r>
            <a:r>
              <a:rPr lang="en-US" b="1" dirty="0">
                <a:latin typeface="Tahoma"/>
                <a:ea typeface="Tahoma"/>
                <a:cs typeface="Tahoma"/>
              </a:rPr>
              <a:t>34 C.F.R. § 104.4(a)</a:t>
            </a:r>
            <a:r>
              <a:rPr lang="en-US" dirty="0">
                <a:latin typeface="Tahoma"/>
                <a:ea typeface="Tahoma"/>
                <a:cs typeface="Tahoma"/>
              </a:rPr>
              <a:t>, states that no qualified individual with a disability shall, on the basis of disability, be excluded from participation in, be denied the benefits of, or otherwise be subjected to discrimination under any program or activity which receives financial assistance from the Department.  The regulation implementing the </a:t>
            </a:r>
            <a:r>
              <a:rPr lang="en-US" b="1" dirty="0">
                <a:latin typeface="Tahoma"/>
                <a:ea typeface="Tahoma"/>
                <a:cs typeface="Tahoma"/>
              </a:rPr>
              <a:t>ADA</a:t>
            </a:r>
            <a:r>
              <a:rPr lang="en-US" dirty="0">
                <a:latin typeface="Tahoma"/>
                <a:ea typeface="Tahoma"/>
                <a:cs typeface="Tahoma"/>
              </a:rPr>
              <a:t>, at </a:t>
            </a:r>
            <a:r>
              <a:rPr lang="en-US" b="1" dirty="0">
                <a:latin typeface="Tahoma"/>
                <a:ea typeface="Tahoma"/>
                <a:cs typeface="Tahoma"/>
              </a:rPr>
              <a:t>28 C.F.R. § 35.130(a)</a:t>
            </a:r>
            <a:r>
              <a:rPr lang="en-US" dirty="0">
                <a:latin typeface="Tahoma"/>
                <a:ea typeface="Tahoma"/>
                <a:cs typeface="Tahoma"/>
              </a:rPr>
              <a:t>, contains a similar provision. </a:t>
            </a:r>
            <a:endParaRPr lang="en-US"/>
          </a:p>
          <a:p>
            <a:endParaRPr lang="en-US"/>
          </a:p>
          <a:p>
            <a:endParaRPr lang="en-US"/>
          </a:p>
          <a:p>
            <a:endParaRPr lang="en-US" dirty="0"/>
          </a:p>
        </p:txBody>
      </p:sp>
    </p:spTree>
    <p:extLst>
      <p:ext uri="{BB962C8B-B14F-4D97-AF65-F5344CB8AC3E}">
        <p14:creationId xmlns:p14="http://schemas.microsoft.com/office/powerpoint/2010/main" val="4014690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93B0-E84E-4C9C-B438-6D97AF0AF2A1}"/>
              </a:ext>
            </a:extLst>
          </p:cNvPr>
          <p:cNvSpPr>
            <a:spLocks noGrp="1"/>
          </p:cNvSpPr>
          <p:nvPr>
            <p:ph type="title"/>
          </p:nvPr>
        </p:nvSpPr>
        <p:spPr/>
        <p:txBody>
          <a:bodyPr>
            <a:normAutofit fontScale="90000"/>
          </a:bodyPr>
          <a:lstStyle/>
          <a:p>
            <a:r>
              <a:rPr lang="en-US" dirty="0">
                <a:latin typeface="Tahoma"/>
                <a:ea typeface="Tahoma"/>
                <a:cs typeface="Tahoma"/>
              </a:rPr>
              <a:t>Application to before and after school programs </a:t>
            </a:r>
            <a:r>
              <a:rPr lang="en-US" sz="3800" dirty="0" smtClean="0">
                <a:latin typeface="Tahoma"/>
                <a:ea typeface="Tahoma"/>
                <a:cs typeface="Tahoma"/>
              </a:rPr>
              <a:t>(2 of 3)</a:t>
            </a:r>
            <a:endParaRPr lang="en-US" sz="3800" b="1" u="sng" dirty="0"/>
          </a:p>
        </p:txBody>
      </p:sp>
      <p:sp>
        <p:nvSpPr>
          <p:cNvPr id="3" name="Content Placeholder 2">
            <a:extLst>
              <a:ext uri="{FF2B5EF4-FFF2-40B4-BE49-F238E27FC236}">
                <a16:creationId xmlns:a16="http://schemas.microsoft.com/office/drawing/2014/main" id="{07B72FA7-0653-41C2-A262-FF1D8FAA8422}"/>
              </a:ext>
            </a:extLst>
          </p:cNvPr>
          <p:cNvSpPr>
            <a:spLocks noGrp="1"/>
          </p:cNvSpPr>
          <p:nvPr>
            <p:ph idx="1"/>
          </p:nvPr>
        </p:nvSpPr>
        <p:spPr/>
        <p:txBody>
          <a:bodyPr vert="horz" lIns="91440" tIns="45720" rIns="91440" bIns="45720" rtlCol="0" anchor="t">
            <a:noAutofit/>
          </a:bodyPr>
          <a:lstStyle/>
          <a:p>
            <a:r>
              <a:rPr lang="en-US" dirty="0">
                <a:latin typeface="Tahoma"/>
                <a:ea typeface="Tahoma"/>
                <a:cs typeface="Tahoma"/>
              </a:rPr>
              <a:t>The regulation implementing </a:t>
            </a:r>
            <a:r>
              <a:rPr lang="en-US" b="1" dirty="0">
                <a:latin typeface="Tahoma"/>
                <a:ea typeface="Tahoma"/>
                <a:cs typeface="Tahoma"/>
              </a:rPr>
              <a:t>Section 504</a:t>
            </a:r>
            <a:r>
              <a:rPr lang="en-US" dirty="0">
                <a:latin typeface="Tahoma"/>
                <a:ea typeface="Tahoma"/>
                <a:cs typeface="Tahoma"/>
              </a:rPr>
              <a:t>, at </a:t>
            </a:r>
            <a:r>
              <a:rPr lang="en-US" b="1" dirty="0">
                <a:latin typeface="Tahoma"/>
                <a:ea typeface="Tahoma"/>
                <a:cs typeface="Tahoma"/>
              </a:rPr>
              <a:t>34 C.F.R. § 104.38</a:t>
            </a:r>
            <a:r>
              <a:rPr lang="en-US" dirty="0">
                <a:latin typeface="Tahoma"/>
                <a:ea typeface="Tahoma"/>
                <a:cs typeface="Tahoma"/>
              </a:rPr>
              <a:t>, provides that a recipient that provides day care may not, on the basis of disability, exclude qualified persons with disabilities and </a:t>
            </a:r>
            <a:r>
              <a:rPr lang="en-US" b="1" dirty="0">
                <a:latin typeface="Tahoma"/>
                <a:ea typeface="Tahoma"/>
                <a:cs typeface="Tahoma"/>
              </a:rPr>
              <a:t>shall take into account the needs of such persons in determining the aid, benefits, or services to be provided (INDIVIDUALIZED INQUIRY)</a:t>
            </a:r>
            <a:endParaRPr lang="en-US" dirty="0"/>
          </a:p>
          <a:p>
            <a:r>
              <a:rPr lang="en-US" dirty="0">
                <a:latin typeface="Tahoma"/>
                <a:ea typeface="Tahoma"/>
                <a:cs typeface="Tahoma"/>
              </a:rPr>
              <a:t>Pursuant to OCR policy, when voluntary noneducational programs are offered on a free or tuition basis, qualified children with disabilities may not be categorically excluded from those noneducational programs </a:t>
            </a:r>
            <a:r>
              <a:rPr lang="en-US" b="1" dirty="0">
                <a:latin typeface="Tahoma"/>
                <a:ea typeface="Tahoma"/>
                <a:cs typeface="Tahoma"/>
              </a:rPr>
              <a:t>on the basis of their disabling condition</a:t>
            </a:r>
            <a:r>
              <a:rPr lang="en-US" dirty="0">
                <a:latin typeface="Tahoma"/>
                <a:ea typeface="Tahoma"/>
                <a:cs typeface="Tahoma"/>
              </a:rPr>
              <a:t>.  </a:t>
            </a:r>
            <a:endParaRPr lang="en-US"/>
          </a:p>
        </p:txBody>
      </p:sp>
    </p:spTree>
    <p:extLst>
      <p:ext uri="{BB962C8B-B14F-4D97-AF65-F5344CB8AC3E}">
        <p14:creationId xmlns:p14="http://schemas.microsoft.com/office/powerpoint/2010/main" val="215130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1931-6409-4101-853C-E1639287698C}"/>
              </a:ext>
            </a:extLst>
          </p:cNvPr>
          <p:cNvSpPr>
            <a:spLocks noGrp="1"/>
          </p:cNvSpPr>
          <p:nvPr>
            <p:ph type="title"/>
          </p:nvPr>
        </p:nvSpPr>
        <p:spPr/>
        <p:txBody>
          <a:bodyPr>
            <a:normAutofit fontScale="90000"/>
          </a:bodyPr>
          <a:lstStyle/>
          <a:p>
            <a:r>
              <a:rPr lang="en-US" dirty="0">
                <a:latin typeface="Tahoma"/>
                <a:ea typeface="Tahoma"/>
                <a:cs typeface="Tahoma"/>
              </a:rPr>
              <a:t/>
            </a:r>
            <a:br>
              <a:rPr lang="en-US" dirty="0">
                <a:latin typeface="Tahoma"/>
                <a:ea typeface="Tahoma"/>
                <a:cs typeface="Tahoma"/>
              </a:rPr>
            </a:br>
            <a:r>
              <a:rPr lang="en-US" dirty="0">
                <a:latin typeface="Tahoma"/>
                <a:ea typeface="Tahoma"/>
                <a:cs typeface="Tahoma"/>
              </a:rPr>
              <a:t>Application to before and after-school activities </a:t>
            </a:r>
            <a:r>
              <a:rPr lang="en-US" dirty="0" smtClean="0">
                <a:latin typeface="Tahoma"/>
                <a:ea typeface="Tahoma"/>
                <a:cs typeface="Tahoma"/>
              </a:rPr>
              <a:t>(3 of 3) </a:t>
            </a:r>
            <a:r>
              <a:rPr lang="en-US" dirty="0">
                <a:latin typeface="Tahoma"/>
                <a:ea typeface="Tahoma"/>
                <a:cs typeface="Tahoma"/>
              </a:rPr>
              <a:t> </a:t>
            </a:r>
          </a:p>
          <a:p>
            <a:endParaRPr lang="en-US" dirty="0"/>
          </a:p>
        </p:txBody>
      </p:sp>
      <p:sp>
        <p:nvSpPr>
          <p:cNvPr id="3" name="Content Placeholder 2">
            <a:extLst>
              <a:ext uri="{FF2B5EF4-FFF2-40B4-BE49-F238E27FC236}">
                <a16:creationId xmlns:a16="http://schemas.microsoft.com/office/drawing/2014/main" id="{24085212-54F3-47F3-9DB2-45DDC5FFA71E}"/>
              </a:ext>
            </a:extLst>
          </p:cNvPr>
          <p:cNvSpPr>
            <a:spLocks noGrp="1"/>
          </p:cNvSpPr>
          <p:nvPr>
            <p:ph idx="1"/>
          </p:nvPr>
        </p:nvSpPr>
        <p:spPr/>
        <p:txBody>
          <a:bodyPr vert="horz" lIns="91440" tIns="45720" rIns="91440" bIns="45720" rtlCol="0" anchor="t">
            <a:noAutofit/>
          </a:bodyPr>
          <a:lstStyle/>
          <a:p>
            <a:pPr marL="0" indent="0">
              <a:buNone/>
            </a:pPr>
            <a:endParaRPr lang="en-US" dirty="0">
              <a:latin typeface="Tahoma"/>
              <a:ea typeface="Tahoma"/>
              <a:cs typeface="Tahoma"/>
            </a:endParaRPr>
          </a:p>
          <a:p>
            <a:pPr marL="0" indent="0">
              <a:buNone/>
            </a:pPr>
            <a:r>
              <a:rPr lang="en-US" dirty="0">
                <a:latin typeface="Tahoma"/>
                <a:ea typeface="Tahoma"/>
                <a:cs typeface="Tahoma"/>
              </a:rPr>
              <a:t>OCR policy further provides that parents of children with disabilities </a:t>
            </a:r>
            <a:r>
              <a:rPr lang="en-US" b="1" dirty="0">
                <a:latin typeface="Tahoma"/>
                <a:ea typeface="Tahoma"/>
                <a:cs typeface="Tahoma"/>
              </a:rPr>
              <a:t>may not be required</a:t>
            </a:r>
            <a:r>
              <a:rPr lang="en-US" dirty="0">
                <a:latin typeface="Tahoma"/>
                <a:ea typeface="Tahoma"/>
                <a:cs typeface="Tahoma"/>
              </a:rPr>
              <a:t> to provide their own aides and babysitters to care for their children, where the parents of nondisabled children are not subject to the same requirements; and </a:t>
            </a:r>
            <a:r>
              <a:rPr lang="en-US" b="1" dirty="0">
                <a:latin typeface="Tahoma"/>
                <a:ea typeface="Tahoma"/>
                <a:cs typeface="Tahoma"/>
              </a:rPr>
              <a:t>parents of children with disabilities may not be charged more than the parents of nondisabled children are charged for their children's participation in the program</a:t>
            </a:r>
            <a:endParaRPr lang="en-US" b="1"/>
          </a:p>
        </p:txBody>
      </p:sp>
    </p:spTree>
    <p:extLst>
      <p:ext uri="{BB962C8B-B14F-4D97-AF65-F5344CB8AC3E}">
        <p14:creationId xmlns:p14="http://schemas.microsoft.com/office/powerpoint/2010/main" val="543145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6741-B6A4-4548-ABFD-A798F7B0C27E}"/>
              </a:ext>
            </a:extLst>
          </p:cNvPr>
          <p:cNvSpPr>
            <a:spLocks noGrp="1"/>
          </p:cNvSpPr>
          <p:nvPr>
            <p:ph type="title"/>
          </p:nvPr>
        </p:nvSpPr>
        <p:spPr/>
        <p:txBody>
          <a:bodyPr>
            <a:normAutofit fontScale="90000"/>
          </a:bodyPr>
          <a:lstStyle/>
          <a:p>
            <a:r>
              <a:rPr lang="en-US" dirty="0"/>
              <a:t/>
            </a:r>
            <a:br>
              <a:rPr lang="en-US" dirty="0"/>
            </a:br>
            <a:r>
              <a:rPr lang="en-US" sz="4000" dirty="0">
                <a:latin typeface="Tahoma"/>
                <a:ea typeface="Tahoma"/>
                <a:cs typeface="Tahoma"/>
              </a:rPr>
              <a:t>Reasonable Accommodations: Fundamental Alteration</a:t>
            </a:r>
            <a:r>
              <a:rPr lang="en-US" dirty="0">
                <a:latin typeface="Tahoma"/>
                <a:ea typeface="Tahoma"/>
                <a:cs typeface="Tahoma"/>
              </a:rPr>
              <a:t> </a:t>
            </a:r>
            <a:r>
              <a:rPr lang="en-US" dirty="0" smtClean="0">
                <a:latin typeface="Tahoma"/>
                <a:ea typeface="Tahoma"/>
                <a:cs typeface="Tahoma"/>
              </a:rPr>
              <a:t>(1 of 2)</a:t>
            </a:r>
            <a:endParaRPr lang="en-US" dirty="0"/>
          </a:p>
          <a:p>
            <a:endParaRPr lang="en-US" dirty="0"/>
          </a:p>
        </p:txBody>
      </p:sp>
      <p:sp>
        <p:nvSpPr>
          <p:cNvPr id="3" name="Content Placeholder 2">
            <a:extLst>
              <a:ext uri="{FF2B5EF4-FFF2-40B4-BE49-F238E27FC236}">
                <a16:creationId xmlns:a16="http://schemas.microsoft.com/office/drawing/2014/main" id="{0943FD53-F395-4181-9686-26390E53E3DE}"/>
              </a:ext>
            </a:extLst>
          </p:cNvPr>
          <p:cNvSpPr>
            <a:spLocks noGrp="1"/>
          </p:cNvSpPr>
          <p:nvPr>
            <p:ph idx="1"/>
          </p:nvPr>
        </p:nvSpPr>
        <p:spPr/>
        <p:txBody>
          <a:bodyPr vert="horz" lIns="91440" tIns="45720" rIns="91440" bIns="45720" rtlCol="0" anchor="t">
            <a:noAutofit/>
          </a:bodyPr>
          <a:lstStyle/>
          <a:p>
            <a:r>
              <a:rPr lang="en-US" dirty="0">
                <a:latin typeface="Tahoma"/>
                <a:ea typeface="Tahoma"/>
                <a:cs typeface="Tahoma"/>
              </a:rPr>
              <a:t>The </a:t>
            </a:r>
            <a:r>
              <a:rPr lang="en-US" b="1" dirty="0">
                <a:latin typeface="Tahoma"/>
                <a:ea typeface="Tahoma"/>
                <a:cs typeface="Tahoma"/>
              </a:rPr>
              <a:t>ADA</a:t>
            </a:r>
            <a:r>
              <a:rPr lang="en-US" dirty="0">
                <a:latin typeface="Tahoma"/>
                <a:ea typeface="Tahoma"/>
                <a:cs typeface="Tahoma"/>
              </a:rPr>
              <a:t>, at </a:t>
            </a:r>
            <a:r>
              <a:rPr lang="en-US" b="1" dirty="0">
                <a:latin typeface="Tahoma"/>
                <a:ea typeface="Tahoma"/>
                <a:cs typeface="Tahoma"/>
              </a:rPr>
              <a:t>28 C.F.R. § 35.130(b)(7)</a:t>
            </a:r>
            <a:r>
              <a:rPr lang="en-US" dirty="0">
                <a:latin typeface="Tahoma"/>
                <a:ea typeface="Tahoma"/>
                <a:cs typeface="Tahoma"/>
              </a:rPr>
              <a:t>, provides that a public entity is required to make </a:t>
            </a:r>
            <a:r>
              <a:rPr lang="en-US" b="1" dirty="0">
                <a:latin typeface="Tahoma"/>
                <a:ea typeface="Tahoma"/>
                <a:cs typeface="Tahoma"/>
              </a:rPr>
              <a:t>reasonable modifications in policies, practices, or procedures when the modifications are necessary to avoid discrimination on the basis of disability, unless the public entity can demonstrate that making the modifications would fundamentally alter the nature of the service, program, or activity</a:t>
            </a:r>
            <a:r>
              <a:rPr lang="en-US" dirty="0">
                <a:latin typeface="Tahoma"/>
                <a:ea typeface="Tahoma"/>
                <a:cs typeface="Tahoma"/>
              </a:rPr>
              <a:t>.  </a:t>
            </a:r>
            <a:endParaRPr lang="en-US" dirty="0"/>
          </a:p>
          <a:p>
            <a:r>
              <a:rPr lang="en-US" dirty="0">
                <a:latin typeface="Tahoma"/>
                <a:ea typeface="Tahoma"/>
                <a:cs typeface="Tahoma"/>
              </a:rPr>
              <a:t>The regulation implementing the </a:t>
            </a:r>
            <a:r>
              <a:rPr lang="en-US" b="1" dirty="0">
                <a:latin typeface="Tahoma"/>
                <a:ea typeface="Tahoma"/>
                <a:cs typeface="Tahoma"/>
              </a:rPr>
              <a:t>ADA</a:t>
            </a:r>
            <a:r>
              <a:rPr lang="en-US" dirty="0">
                <a:latin typeface="Tahoma"/>
                <a:ea typeface="Tahoma"/>
                <a:cs typeface="Tahoma"/>
              </a:rPr>
              <a:t>, at </a:t>
            </a:r>
            <a:r>
              <a:rPr lang="en-US" b="1" dirty="0">
                <a:latin typeface="Tahoma"/>
                <a:ea typeface="Tahoma"/>
                <a:cs typeface="Tahoma"/>
              </a:rPr>
              <a:t>28 C.F.R. § 35.164</a:t>
            </a:r>
            <a:r>
              <a:rPr lang="en-US" dirty="0">
                <a:latin typeface="Tahoma"/>
                <a:ea typeface="Tahoma"/>
                <a:cs typeface="Tahoma"/>
              </a:rPr>
              <a:t>, does not require a public entity to take any action that it can demonstrate would result in a </a:t>
            </a:r>
            <a:r>
              <a:rPr lang="en-US" b="1" dirty="0">
                <a:latin typeface="Tahoma"/>
                <a:ea typeface="Tahoma"/>
                <a:cs typeface="Tahoma"/>
              </a:rPr>
              <a:t>fundamental alteration</a:t>
            </a:r>
            <a:r>
              <a:rPr lang="en-US" dirty="0">
                <a:latin typeface="Tahoma"/>
                <a:ea typeface="Tahoma"/>
                <a:cs typeface="Tahoma"/>
              </a:rPr>
              <a:t> in the nature of a service, program, or activity.  </a:t>
            </a:r>
            <a:endParaRPr lang="en-US" dirty="0"/>
          </a:p>
        </p:txBody>
      </p:sp>
    </p:spTree>
    <p:extLst>
      <p:ext uri="{BB962C8B-B14F-4D97-AF65-F5344CB8AC3E}">
        <p14:creationId xmlns:p14="http://schemas.microsoft.com/office/powerpoint/2010/main" val="212995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Mission </a:t>
            </a:r>
          </a:p>
        </p:txBody>
      </p:sp>
      <p:sp>
        <p:nvSpPr>
          <p:cNvPr id="3" name="Content Placeholder 2"/>
          <p:cNvSpPr>
            <a:spLocks noGrp="1"/>
          </p:cNvSpPr>
          <p:nvPr>
            <p:ph idx="1"/>
          </p:nvPr>
        </p:nvSpPr>
        <p:spPr/>
        <p:txBody>
          <a:bodyPr vert="horz" lIns="91440" tIns="45720" rIns="91440" bIns="45720" rtlCol="0" anchor="t">
            <a:noAutofit/>
          </a:bodyPr>
          <a:lstStyle/>
          <a:p>
            <a:endParaRPr lang="en-US" sz="3600" dirty="0">
              <a:latin typeface="Tahoma"/>
              <a:ea typeface="Tahoma"/>
              <a:cs typeface="Tahoma"/>
            </a:endParaRPr>
          </a:p>
          <a:p>
            <a:r>
              <a:rPr lang="en-US" sz="3600" dirty="0">
                <a:latin typeface="Tahoma"/>
                <a:ea typeface="Tahoma"/>
                <a:cs typeface="Tahoma"/>
              </a:rPr>
              <a:t>To advance the quality of life, dignity, equality, self determination, and freedom of choice of persons with disabilities through collaboration, education, advocacy, as well as legal and legislative strategies. </a:t>
            </a:r>
            <a:endParaRPr lang="en-US" dirty="0"/>
          </a:p>
        </p:txBody>
      </p:sp>
    </p:spTree>
    <p:extLst>
      <p:ext uri="{BB962C8B-B14F-4D97-AF65-F5344CB8AC3E}">
        <p14:creationId xmlns:p14="http://schemas.microsoft.com/office/powerpoint/2010/main" val="331075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32FE-20C3-4E4F-BD2D-080AC08884FB}"/>
              </a:ext>
            </a:extLst>
          </p:cNvPr>
          <p:cNvSpPr>
            <a:spLocks noGrp="1"/>
          </p:cNvSpPr>
          <p:nvPr>
            <p:ph type="title"/>
          </p:nvPr>
        </p:nvSpPr>
        <p:spPr/>
        <p:txBody>
          <a:bodyPr>
            <a:normAutofit fontScale="90000"/>
          </a:bodyPr>
          <a:lstStyle/>
          <a:p>
            <a:r>
              <a:rPr lang="en-US" sz="4000" dirty="0">
                <a:latin typeface="Tahoma"/>
                <a:ea typeface="Tahoma"/>
                <a:cs typeface="Tahoma"/>
              </a:rPr>
              <a:t/>
            </a:r>
            <a:br>
              <a:rPr lang="en-US" sz="4000" dirty="0">
                <a:latin typeface="Tahoma"/>
                <a:ea typeface="Tahoma"/>
                <a:cs typeface="Tahoma"/>
              </a:rPr>
            </a:br>
            <a:r>
              <a:rPr lang="en-US" sz="4000" dirty="0">
                <a:latin typeface="Tahoma"/>
                <a:ea typeface="Tahoma"/>
                <a:cs typeface="Tahoma"/>
              </a:rPr>
              <a:t>Reasonable Accommodations: Fundamental Alteration </a:t>
            </a:r>
            <a:r>
              <a:rPr lang="en-US" sz="4000" dirty="0" smtClean="0">
                <a:latin typeface="Tahoma"/>
                <a:ea typeface="Tahoma"/>
                <a:cs typeface="Tahoma"/>
              </a:rPr>
              <a:t>(2 of 2)</a:t>
            </a:r>
            <a:endParaRPr lang="en-US" sz="4000" u="sng" dirty="0">
              <a:latin typeface="Tahoma"/>
              <a:ea typeface="Tahoma"/>
              <a:cs typeface="Tahoma"/>
            </a:endParaRPr>
          </a:p>
          <a:p>
            <a:endParaRPr lang="en-US" dirty="0"/>
          </a:p>
        </p:txBody>
      </p:sp>
      <p:sp>
        <p:nvSpPr>
          <p:cNvPr id="3" name="Content Placeholder 2">
            <a:extLst>
              <a:ext uri="{FF2B5EF4-FFF2-40B4-BE49-F238E27FC236}">
                <a16:creationId xmlns:a16="http://schemas.microsoft.com/office/drawing/2014/main" id="{9E7DA4AE-48CD-4E31-93E7-E22AE31B4150}"/>
              </a:ext>
            </a:extLst>
          </p:cNvPr>
          <p:cNvSpPr>
            <a:spLocks noGrp="1"/>
          </p:cNvSpPr>
          <p:nvPr>
            <p:ph idx="1"/>
          </p:nvPr>
        </p:nvSpPr>
        <p:spPr/>
        <p:txBody>
          <a:bodyPr vert="horz" lIns="91440" tIns="45720" rIns="91440" bIns="45720" rtlCol="0" anchor="t">
            <a:noAutofit/>
          </a:bodyPr>
          <a:lstStyle/>
          <a:p>
            <a:r>
              <a:rPr lang="en-US" sz="2000" dirty="0">
                <a:latin typeface="Tahoma"/>
                <a:ea typeface="Tahoma"/>
                <a:cs typeface="Tahoma"/>
              </a:rPr>
              <a:t>The regulation implementing the </a:t>
            </a:r>
            <a:r>
              <a:rPr lang="en-US" sz="2000" b="1" dirty="0">
                <a:latin typeface="Tahoma"/>
                <a:ea typeface="Tahoma"/>
                <a:cs typeface="Tahoma"/>
              </a:rPr>
              <a:t>ADA </a:t>
            </a:r>
            <a:r>
              <a:rPr lang="en-US" sz="2000" dirty="0">
                <a:latin typeface="Tahoma"/>
                <a:ea typeface="Tahoma"/>
                <a:cs typeface="Tahoma"/>
              </a:rPr>
              <a:t>further provides that in those circumstances where personnel of the public entity believe that the proposed action would fundamentally alter the service, program, or activity, a </a:t>
            </a:r>
            <a:r>
              <a:rPr lang="en-US" sz="2000" b="1" dirty="0">
                <a:latin typeface="Tahoma"/>
                <a:ea typeface="Tahoma"/>
                <a:cs typeface="Tahoma"/>
              </a:rPr>
              <a:t>public entity has the burden of proving</a:t>
            </a:r>
            <a:r>
              <a:rPr lang="en-US" sz="2000" dirty="0">
                <a:latin typeface="Tahoma"/>
                <a:ea typeface="Tahoma"/>
                <a:cs typeface="Tahoma"/>
              </a:rPr>
              <a:t> that compliance with this provision would result in such alteration.  </a:t>
            </a:r>
            <a:endParaRPr lang="en-US" sz="2000" dirty="0"/>
          </a:p>
          <a:p>
            <a:r>
              <a:rPr lang="en-US" sz="2000" dirty="0">
                <a:latin typeface="Tahoma"/>
                <a:ea typeface="Tahoma"/>
                <a:cs typeface="Tahoma"/>
              </a:rPr>
              <a:t>The decision that compliance would result in such a burden must be made by the head of the public entity or his or her designee after considering all resources available for use in the funding and operation of the service, program, or activity; and must be accompanied by a </a:t>
            </a:r>
            <a:r>
              <a:rPr lang="en-US" sz="2000" b="1" dirty="0">
                <a:latin typeface="Tahoma"/>
                <a:ea typeface="Tahoma"/>
                <a:cs typeface="Tahoma"/>
              </a:rPr>
              <a:t>written statement </a:t>
            </a:r>
            <a:r>
              <a:rPr lang="en-US" sz="2000" dirty="0">
                <a:latin typeface="Tahoma"/>
                <a:ea typeface="Tahoma"/>
                <a:cs typeface="Tahoma"/>
              </a:rPr>
              <a:t>of the reasons for reaching that conclusion.</a:t>
            </a:r>
            <a:endParaRPr lang="en-US" sz="2000" dirty="0"/>
          </a:p>
          <a:p>
            <a:r>
              <a:rPr lang="en-US" sz="2000" b="1" dirty="0">
                <a:latin typeface="Tahoma"/>
                <a:ea typeface="Tahoma"/>
                <a:cs typeface="Tahoma"/>
              </a:rPr>
              <a:t>Pursuant to OCR policy, providing additional supervision in a daycare program, such as a one-to-one aide, will not ordinarily change the fundamental nature of a program that is designed to provide supervision for children</a:t>
            </a:r>
            <a:r>
              <a:rPr lang="en-US" sz="2000" dirty="0">
                <a:latin typeface="Tahoma"/>
                <a:ea typeface="Tahoma"/>
                <a:cs typeface="Tahoma"/>
              </a:rPr>
              <a:t>. </a:t>
            </a:r>
          </a:p>
          <a:p>
            <a:endParaRPr lang="en-US" sz="2000" dirty="0"/>
          </a:p>
          <a:p>
            <a:endParaRPr lang="en-US" dirty="0"/>
          </a:p>
        </p:txBody>
      </p:sp>
    </p:spTree>
    <p:extLst>
      <p:ext uri="{BB962C8B-B14F-4D97-AF65-F5344CB8AC3E}">
        <p14:creationId xmlns:p14="http://schemas.microsoft.com/office/powerpoint/2010/main" val="2160303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DBEC-4312-47A3-8B39-18739066B07E}"/>
              </a:ext>
            </a:extLst>
          </p:cNvPr>
          <p:cNvSpPr>
            <a:spLocks noGrp="1"/>
          </p:cNvSpPr>
          <p:nvPr>
            <p:ph type="title"/>
          </p:nvPr>
        </p:nvSpPr>
        <p:spPr/>
        <p:txBody>
          <a:bodyPr>
            <a:normAutofit fontScale="90000"/>
          </a:bodyPr>
          <a:lstStyle/>
          <a:p>
            <a:r>
              <a:rPr lang="en-US" sz="3600" dirty="0">
                <a:latin typeface="Tahoma"/>
                <a:ea typeface="Tahoma"/>
                <a:cs typeface="Tahoma"/>
              </a:rPr>
              <a:t/>
            </a:r>
            <a:br>
              <a:rPr lang="en-US" sz="3600" dirty="0">
                <a:latin typeface="Tahoma"/>
                <a:ea typeface="Tahoma"/>
                <a:cs typeface="Tahoma"/>
              </a:rPr>
            </a:br>
            <a:r>
              <a:rPr lang="en-US" sz="3600" dirty="0">
                <a:latin typeface="Tahoma"/>
                <a:ea typeface="Tahoma"/>
                <a:cs typeface="Tahoma"/>
              </a:rPr>
              <a:t>Reasonable Accommodations: Undue </a:t>
            </a:r>
            <a:r>
              <a:rPr lang="en-US" sz="3600" dirty="0" smtClean="0">
                <a:latin typeface="Tahoma"/>
                <a:ea typeface="Tahoma"/>
                <a:cs typeface="Tahoma"/>
              </a:rPr>
              <a:t>Burden</a:t>
            </a:r>
            <a:br>
              <a:rPr lang="en-US" sz="3600" dirty="0" smtClean="0">
                <a:latin typeface="Tahoma"/>
                <a:ea typeface="Tahoma"/>
                <a:cs typeface="Tahoma"/>
              </a:rPr>
            </a:br>
            <a:r>
              <a:rPr lang="en-US" sz="3600" dirty="0" smtClean="0">
                <a:latin typeface="Tahoma"/>
                <a:ea typeface="Tahoma"/>
                <a:cs typeface="Tahoma"/>
              </a:rPr>
              <a:t>(1 of 4)</a:t>
            </a:r>
            <a:endParaRPr lang="en-US" sz="3600" dirty="0"/>
          </a:p>
          <a:p>
            <a:endParaRPr lang="en-US" dirty="0"/>
          </a:p>
        </p:txBody>
      </p:sp>
      <p:sp>
        <p:nvSpPr>
          <p:cNvPr id="3" name="Content Placeholder 2">
            <a:extLst>
              <a:ext uri="{FF2B5EF4-FFF2-40B4-BE49-F238E27FC236}">
                <a16:creationId xmlns:a16="http://schemas.microsoft.com/office/drawing/2014/main" id="{C2E6B78A-AF7C-4E78-BEB9-9BD8C3EC0DF7}"/>
              </a:ext>
            </a:extLst>
          </p:cNvPr>
          <p:cNvSpPr>
            <a:spLocks noGrp="1"/>
          </p:cNvSpPr>
          <p:nvPr>
            <p:ph idx="1"/>
          </p:nvPr>
        </p:nvSpPr>
        <p:spPr/>
        <p:txBody>
          <a:bodyPr vert="horz" lIns="91440" tIns="45720" rIns="91440" bIns="45720" rtlCol="0" anchor="t">
            <a:noAutofit/>
          </a:bodyPr>
          <a:lstStyle/>
          <a:p>
            <a:r>
              <a:rPr lang="en-US" dirty="0">
                <a:latin typeface="Tahoma"/>
                <a:ea typeface="Tahoma"/>
                <a:cs typeface="Tahoma"/>
              </a:rPr>
              <a:t>The ADA also does not require a public agency to take any action that it can demonstrate will be an </a:t>
            </a:r>
            <a:r>
              <a:rPr lang="en-US" b="1" dirty="0">
                <a:latin typeface="Tahoma"/>
                <a:ea typeface="Tahoma"/>
                <a:cs typeface="Tahoma"/>
              </a:rPr>
              <a:t>undue burden</a:t>
            </a:r>
            <a:r>
              <a:rPr lang="en-US" dirty="0">
                <a:latin typeface="Tahoma"/>
                <a:ea typeface="Tahoma"/>
                <a:cs typeface="Tahoma"/>
              </a:rPr>
              <a:t>. </a:t>
            </a:r>
          </a:p>
          <a:p>
            <a:r>
              <a:rPr lang="en-US" b="1" dirty="0">
                <a:latin typeface="Tahoma"/>
                <a:ea typeface="Tahoma"/>
                <a:cs typeface="Tahoma"/>
              </a:rPr>
              <a:t>Undue burden</a:t>
            </a:r>
            <a:r>
              <a:rPr lang="en-US" dirty="0">
                <a:latin typeface="Tahoma"/>
                <a:ea typeface="Tahoma"/>
                <a:cs typeface="Tahoma"/>
              </a:rPr>
              <a:t> is defined as an </a:t>
            </a:r>
            <a:r>
              <a:rPr lang="en-US" b="1" dirty="0">
                <a:latin typeface="Tahoma"/>
                <a:ea typeface="Tahoma"/>
                <a:cs typeface="Tahoma"/>
              </a:rPr>
              <a:t>action requiring significant difficulty or expense</a:t>
            </a:r>
            <a:r>
              <a:rPr lang="en-US" dirty="0">
                <a:latin typeface="Tahoma"/>
                <a:ea typeface="Tahoma"/>
                <a:cs typeface="Tahoma"/>
              </a:rPr>
              <a:t>. </a:t>
            </a:r>
          </a:p>
          <a:p>
            <a:r>
              <a:rPr lang="en-US" dirty="0">
                <a:latin typeface="Tahoma"/>
                <a:ea typeface="Tahoma"/>
                <a:cs typeface="Tahoma"/>
              </a:rPr>
              <a:t>Factors to be considered in assessing whether a burden is undue</a:t>
            </a:r>
            <a:r>
              <a:rPr lang="en-US" sz="2200" dirty="0">
                <a:latin typeface="Tahoma"/>
                <a:ea typeface="Tahoma"/>
                <a:cs typeface="Tahoma"/>
              </a:rPr>
              <a:t>: </a:t>
            </a:r>
            <a:endParaRPr lang="en-US" sz="2200" dirty="0"/>
          </a:p>
          <a:p>
            <a:pPr lvl="1"/>
            <a:r>
              <a:rPr lang="en-US" sz="2400" dirty="0">
                <a:latin typeface="Tahoma"/>
                <a:ea typeface="Tahoma"/>
                <a:cs typeface="Tahoma"/>
              </a:rPr>
              <a:t>The nature and cost of the accommodations needed; </a:t>
            </a:r>
            <a:endParaRPr lang="en-US" sz="2400"/>
          </a:p>
          <a:p>
            <a:pPr lvl="1"/>
            <a:r>
              <a:rPr lang="en-US" sz="2400" dirty="0">
                <a:latin typeface="Tahoma"/>
                <a:ea typeface="Tahoma"/>
                <a:cs typeface="Tahoma"/>
              </a:rPr>
              <a:t>The overall financial resources of the facility providing the reasonable accommodations; </a:t>
            </a:r>
            <a:endParaRPr lang="en-US" sz="2400"/>
          </a:p>
          <a:p>
            <a:pPr lvl="1"/>
            <a:r>
              <a:rPr lang="en-US" sz="2400" dirty="0">
                <a:latin typeface="Tahoma"/>
                <a:ea typeface="Tahoma"/>
                <a:cs typeface="Tahoma"/>
              </a:rPr>
              <a:t>The number of persons employed at such facility; </a:t>
            </a:r>
            <a:endParaRPr lang="en-US" sz="2400"/>
          </a:p>
        </p:txBody>
      </p:sp>
    </p:spTree>
    <p:extLst>
      <p:ext uri="{BB962C8B-B14F-4D97-AF65-F5344CB8AC3E}">
        <p14:creationId xmlns:p14="http://schemas.microsoft.com/office/powerpoint/2010/main" val="421199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FCD-864E-4ECA-8D2F-7880414A8961}"/>
              </a:ext>
            </a:extLst>
          </p:cNvPr>
          <p:cNvSpPr>
            <a:spLocks noGrp="1"/>
          </p:cNvSpPr>
          <p:nvPr>
            <p:ph type="title"/>
          </p:nvPr>
        </p:nvSpPr>
        <p:spPr/>
        <p:txBody>
          <a:bodyPr>
            <a:normAutofit/>
          </a:bodyPr>
          <a:lstStyle/>
          <a:p>
            <a:r>
              <a:rPr lang="en-US" sz="2800" dirty="0">
                <a:latin typeface="Tahoma"/>
                <a:ea typeface="Tahoma"/>
                <a:cs typeface="Tahoma"/>
              </a:rPr>
              <a:t>Reasonable Accommodations: Undue Burden </a:t>
            </a:r>
            <a:r>
              <a:rPr lang="en-US" sz="2800" dirty="0" smtClean="0">
                <a:latin typeface="Tahoma"/>
                <a:ea typeface="Tahoma"/>
                <a:cs typeface="Tahoma"/>
              </a:rPr>
              <a:t>(2 of 4)</a:t>
            </a:r>
            <a:endParaRPr lang="en-US" sz="2800" dirty="0"/>
          </a:p>
        </p:txBody>
      </p:sp>
      <p:sp>
        <p:nvSpPr>
          <p:cNvPr id="3" name="Content Placeholder 2">
            <a:extLst>
              <a:ext uri="{FF2B5EF4-FFF2-40B4-BE49-F238E27FC236}">
                <a16:creationId xmlns:a16="http://schemas.microsoft.com/office/drawing/2014/main" id="{1EE737CC-035F-4E47-A769-A170938D0BE0}"/>
              </a:ext>
            </a:extLst>
          </p:cNvPr>
          <p:cNvSpPr>
            <a:spLocks noGrp="1"/>
          </p:cNvSpPr>
          <p:nvPr>
            <p:ph idx="1"/>
          </p:nvPr>
        </p:nvSpPr>
        <p:spPr/>
        <p:txBody>
          <a:bodyPr vert="horz" lIns="91440" tIns="45720" rIns="91440" bIns="45720" rtlCol="0" anchor="t">
            <a:noAutofit/>
          </a:bodyPr>
          <a:lstStyle/>
          <a:p>
            <a:pPr lvl="1"/>
            <a:endParaRPr lang="en-US" dirty="0">
              <a:latin typeface="Tahoma"/>
              <a:ea typeface="Tahoma"/>
              <a:cs typeface="Tahoma"/>
            </a:endParaRPr>
          </a:p>
          <a:p>
            <a:pPr lvl="1"/>
            <a:r>
              <a:rPr lang="en-US" dirty="0">
                <a:latin typeface="Tahoma"/>
                <a:ea typeface="Tahoma"/>
                <a:cs typeface="Tahoma"/>
              </a:rPr>
              <a:t>The effect on expenses and resources; </a:t>
            </a:r>
            <a:endParaRPr lang="en-US" dirty="0"/>
          </a:p>
          <a:p>
            <a:pPr lvl="1"/>
            <a:r>
              <a:rPr lang="en-US" dirty="0">
                <a:latin typeface="Tahoma"/>
                <a:ea typeface="Tahoma"/>
                <a:cs typeface="Tahoma"/>
              </a:rPr>
              <a:t>The impact otherwise of such accommodation upon the operation of the facility</a:t>
            </a:r>
            <a:endParaRPr lang="en-US" dirty="0"/>
          </a:p>
          <a:p>
            <a:pPr lvl="1"/>
            <a:r>
              <a:rPr lang="en-US" dirty="0">
                <a:latin typeface="Tahoma"/>
                <a:ea typeface="Tahoma"/>
                <a:cs typeface="Tahoma"/>
              </a:rPr>
              <a:t>The overall size of the entity</a:t>
            </a:r>
            <a:endParaRPr lang="en-US" dirty="0"/>
          </a:p>
          <a:p>
            <a:pPr lvl="1"/>
            <a:r>
              <a:rPr lang="en-US" dirty="0">
                <a:latin typeface="Tahoma"/>
                <a:ea typeface="Tahoma"/>
                <a:cs typeface="Tahoma"/>
              </a:rPr>
              <a:t>The type of operation(s) of the entity, including the composition, structure and functions of the workforce; and the geographic separateness, administrative or fiscal relationship of the facility in question to the covered entity.</a:t>
            </a:r>
            <a:endParaRPr lang="en-US" dirty="0"/>
          </a:p>
          <a:p>
            <a:endParaRPr lang="en-US" dirty="0"/>
          </a:p>
        </p:txBody>
      </p:sp>
    </p:spTree>
    <p:extLst>
      <p:ext uri="{BB962C8B-B14F-4D97-AF65-F5344CB8AC3E}">
        <p14:creationId xmlns:p14="http://schemas.microsoft.com/office/powerpoint/2010/main" val="123823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1DE9-A5CF-465D-B0F5-FB06641880EB}"/>
              </a:ext>
            </a:extLst>
          </p:cNvPr>
          <p:cNvSpPr>
            <a:spLocks noGrp="1"/>
          </p:cNvSpPr>
          <p:nvPr>
            <p:ph type="title"/>
          </p:nvPr>
        </p:nvSpPr>
        <p:spPr/>
        <p:txBody>
          <a:bodyPr>
            <a:normAutofit fontScale="90000"/>
          </a:bodyPr>
          <a:lstStyle/>
          <a:p>
            <a:endParaRPr lang="en-US" dirty="0">
              <a:latin typeface="Tahoma"/>
              <a:ea typeface="Tahoma"/>
              <a:cs typeface="Tahoma"/>
            </a:endParaRPr>
          </a:p>
          <a:p>
            <a:r>
              <a:rPr lang="en-US" dirty="0">
                <a:latin typeface="Tahoma"/>
                <a:ea typeface="Tahoma"/>
                <a:cs typeface="Tahoma"/>
              </a:rPr>
              <a:t>Reasonable Accommodations: Undue Burden </a:t>
            </a:r>
            <a:r>
              <a:rPr lang="en-US" dirty="0" smtClean="0">
                <a:latin typeface="Tahoma"/>
                <a:ea typeface="Tahoma"/>
                <a:cs typeface="Tahoma"/>
              </a:rPr>
              <a:t>(3 of 4) </a:t>
            </a:r>
            <a:endParaRPr lang="en-US" dirty="0">
              <a:latin typeface="Tahoma"/>
              <a:ea typeface="Tahoma"/>
              <a:cs typeface="Tahoma"/>
            </a:endParaRPr>
          </a:p>
          <a:p>
            <a:endParaRPr lang="en-US" dirty="0"/>
          </a:p>
        </p:txBody>
      </p:sp>
      <p:sp>
        <p:nvSpPr>
          <p:cNvPr id="3" name="Content Placeholder 2">
            <a:extLst>
              <a:ext uri="{FF2B5EF4-FFF2-40B4-BE49-F238E27FC236}">
                <a16:creationId xmlns:a16="http://schemas.microsoft.com/office/drawing/2014/main" id="{DBBA8C2D-0B48-42ED-9C50-1CDEE1EA1980}"/>
              </a:ext>
            </a:extLst>
          </p:cNvPr>
          <p:cNvSpPr>
            <a:spLocks noGrp="1"/>
          </p:cNvSpPr>
          <p:nvPr>
            <p:ph idx="1"/>
          </p:nvPr>
        </p:nvSpPr>
        <p:spPr/>
        <p:txBody>
          <a:bodyPr vert="horz" lIns="91440" tIns="45720" rIns="91440" bIns="45720" rtlCol="0" anchor="t">
            <a:noAutofit/>
          </a:bodyPr>
          <a:lstStyle/>
          <a:p>
            <a:r>
              <a:rPr lang="en-US" sz="2200" dirty="0">
                <a:latin typeface="Tahoma"/>
                <a:ea typeface="Tahoma"/>
                <a:cs typeface="Tahoma"/>
              </a:rPr>
              <a:t>The regulation implementing the </a:t>
            </a:r>
            <a:r>
              <a:rPr lang="en-US" sz="2200" b="1" dirty="0">
                <a:latin typeface="Tahoma"/>
                <a:ea typeface="Tahoma"/>
                <a:cs typeface="Tahoma"/>
              </a:rPr>
              <a:t>ADA</a:t>
            </a:r>
            <a:r>
              <a:rPr lang="en-US" sz="2200" dirty="0">
                <a:latin typeface="Tahoma"/>
                <a:ea typeface="Tahoma"/>
                <a:cs typeface="Tahoma"/>
              </a:rPr>
              <a:t>, at </a:t>
            </a:r>
            <a:r>
              <a:rPr lang="en-US" sz="2200" b="1" dirty="0">
                <a:latin typeface="Tahoma"/>
                <a:ea typeface="Tahoma"/>
                <a:cs typeface="Tahoma"/>
              </a:rPr>
              <a:t>28 C.F.R. § 35.130(f)</a:t>
            </a:r>
            <a:r>
              <a:rPr lang="en-US" sz="2200" dirty="0">
                <a:latin typeface="Tahoma"/>
                <a:ea typeface="Tahoma"/>
                <a:cs typeface="Tahoma"/>
              </a:rPr>
              <a:t>, prohibits a public entity from placing a </a:t>
            </a:r>
            <a:r>
              <a:rPr lang="en-US" sz="2200" b="1" dirty="0">
                <a:latin typeface="Tahoma"/>
                <a:ea typeface="Tahoma"/>
                <a:cs typeface="Tahoma"/>
              </a:rPr>
              <a:t>surcharge </a:t>
            </a:r>
            <a:r>
              <a:rPr lang="en-US" sz="2200" dirty="0">
                <a:latin typeface="Tahoma"/>
                <a:ea typeface="Tahoma"/>
                <a:cs typeface="Tahoma"/>
              </a:rPr>
              <a:t>on a particular individual with a disability or any group of individuals with disabilities to cover the costs of measures, such as the provision of auxiliary aids or program accessibility, that are required to provide that individual or group with nondiscriminatory treatment. </a:t>
            </a:r>
            <a:endParaRPr lang="en-US" sz="2200" dirty="0"/>
          </a:p>
          <a:p>
            <a:r>
              <a:rPr lang="en-US" sz="2200" dirty="0">
                <a:latin typeface="Tahoma"/>
                <a:ea typeface="Tahoma"/>
                <a:cs typeface="Tahoma"/>
              </a:rPr>
              <a:t>OCR policy has established that in day care programs run by public educational entities, </a:t>
            </a:r>
            <a:r>
              <a:rPr lang="en-US" sz="2200" b="1" dirty="0">
                <a:latin typeface="Tahoma"/>
                <a:ea typeface="Tahoma"/>
                <a:cs typeface="Tahoma"/>
              </a:rPr>
              <a:t>providing extra supervision to a child with a disability ordinarily will not unduly burden a recipient</a:t>
            </a:r>
            <a:r>
              <a:rPr lang="en-US" sz="2200" dirty="0">
                <a:latin typeface="Tahoma"/>
                <a:ea typeface="Tahoma"/>
                <a:cs typeface="Tahoma"/>
              </a:rPr>
              <a:t>; and where undue burden has not been demonstrated, recipients must provide each child with services necessary to his or her meaningful enjoyment of the benefit offered.  </a:t>
            </a:r>
            <a:endParaRPr lang="en-US" sz="2200"/>
          </a:p>
        </p:txBody>
      </p:sp>
    </p:spTree>
    <p:extLst>
      <p:ext uri="{BB962C8B-B14F-4D97-AF65-F5344CB8AC3E}">
        <p14:creationId xmlns:p14="http://schemas.microsoft.com/office/powerpoint/2010/main" val="2113462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CE87-B2ED-4B0B-B856-25E4E2D34A06}"/>
              </a:ext>
            </a:extLst>
          </p:cNvPr>
          <p:cNvSpPr>
            <a:spLocks noGrp="1"/>
          </p:cNvSpPr>
          <p:nvPr>
            <p:ph type="title"/>
          </p:nvPr>
        </p:nvSpPr>
        <p:spPr/>
        <p:txBody>
          <a:bodyPr>
            <a:normAutofit fontScale="90000"/>
          </a:bodyPr>
          <a:lstStyle/>
          <a:p>
            <a:r>
              <a:rPr lang="en-US" dirty="0">
                <a:latin typeface="Tahoma"/>
                <a:ea typeface="Tahoma"/>
                <a:cs typeface="Tahoma"/>
              </a:rPr>
              <a:t/>
            </a:r>
            <a:br>
              <a:rPr lang="en-US" dirty="0">
                <a:latin typeface="Tahoma"/>
                <a:ea typeface="Tahoma"/>
                <a:cs typeface="Tahoma"/>
              </a:rPr>
            </a:br>
            <a:r>
              <a:rPr lang="en-US" dirty="0">
                <a:latin typeface="Tahoma"/>
                <a:ea typeface="Tahoma"/>
                <a:cs typeface="Tahoma"/>
              </a:rPr>
              <a:t/>
            </a:r>
            <a:br>
              <a:rPr lang="en-US" dirty="0">
                <a:latin typeface="Tahoma"/>
                <a:ea typeface="Tahoma"/>
                <a:cs typeface="Tahoma"/>
              </a:rPr>
            </a:br>
            <a:r>
              <a:rPr lang="en-US" sz="3100" dirty="0">
                <a:latin typeface="Tahoma"/>
                <a:ea typeface="Tahoma"/>
                <a:cs typeface="Tahoma"/>
              </a:rPr>
              <a:t>Reasonable Accommodations: Undue Burden </a:t>
            </a:r>
            <a:r>
              <a:rPr lang="en-US" sz="3100" dirty="0" smtClean="0">
                <a:latin typeface="Tahoma"/>
                <a:ea typeface="Tahoma"/>
                <a:cs typeface="Tahoma"/>
              </a:rPr>
              <a:t>(4 of 4)</a:t>
            </a:r>
            <a:r>
              <a:rPr lang="en-US" dirty="0">
                <a:latin typeface="Tahoma"/>
                <a:ea typeface="Tahoma"/>
                <a:cs typeface="Tahoma"/>
              </a:rPr>
              <a:t> </a:t>
            </a:r>
            <a:endParaRPr lang="en-US" u="sng" dirty="0">
              <a:latin typeface="Tahoma"/>
              <a:ea typeface="Tahoma"/>
              <a:cs typeface="Tahoma"/>
            </a:endParaRPr>
          </a:p>
          <a:p>
            <a:endParaRPr lang="en-US" dirty="0">
              <a:latin typeface="Tahoma"/>
              <a:ea typeface="Tahoma"/>
              <a:cs typeface="Tahoma"/>
            </a:endParaRPr>
          </a:p>
          <a:p>
            <a:endParaRPr lang="en-US" dirty="0"/>
          </a:p>
        </p:txBody>
      </p:sp>
      <p:sp>
        <p:nvSpPr>
          <p:cNvPr id="3" name="Content Placeholder 2">
            <a:extLst>
              <a:ext uri="{FF2B5EF4-FFF2-40B4-BE49-F238E27FC236}">
                <a16:creationId xmlns:a16="http://schemas.microsoft.com/office/drawing/2014/main" id="{B20E0EF4-68E7-470D-93CB-23C96A3F93F7}"/>
              </a:ext>
            </a:extLst>
          </p:cNvPr>
          <p:cNvSpPr>
            <a:spLocks noGrp="1"/>
          </p:cNvSpPr>
          <p:nvPr>
            <p:ph idx="1"/>
          </p:nvPr>
        </p:nvSpPr>
        <p:spPr/>
        <p:txBody>
          <a:bodyPr vert="horz" lIns="91440" tIns="45720" rIns="91440" bIns="45720" rtlCol="0" anchor="t">
            <a:noAutofit/>
          </a:bodyPr>
          <a:lstStyle/>
          <a:p>
            <a:pPr marL="0" indent="0">
              <a:buNone/>
            </a:pPr>
            <a:endParaRPr lang="en-US" sz="2800" dirty="0">
              <a:latin typeface="Tahoma"/>
              <a:ea typeface="Tahoma"/>
              <a:cs typeface="Tahoma"/>
            </a:endParaRPr>
          </a:p>
          <a:p>
            <a:pPr marL="0" indent="0">
              <a:buNone/>
            </a:pPr>
            <a:r>
              <a:rPr lang="en-US" sz="2800" dirty="0">
                <a:latin typeface="Tahoma"/>
                <a:ea typeface="Tahoma"/>
                <a:cs typeface="Tahoma"/>
              </a:rPr>
              <a:t>Further, the regulation implementing the </a:t>
            </a:r>
            <a:r>
              <a:rPr lang="en-US" sz="2800" b="1" dirty="0">
                <a:latin typeface="Tahoma"/>
                <a:ea typeface="Tahoma"/>
                <a:cs typeface="Tahoma"/>
              </a:rPr>
              <a:t>ADA</a:t>
            </a:r>
            <a:r>
              <a:rPr lang="en-US" sz="2800" dirty="0">
                <a:latin typeface="Tahoma"/>
                <a:ea typeface="Tahoma"/>
                <a:cs typeface="Tahoma"/>
              </a:rPr>
              <a:t>, at </a:t>
            </a:r>
            <a:r>
              <a:rPr lang="en-US" sz="2800" b="1" dirty="0">
                <a:latin typeface="Tahoma"/>
                <a:ea typeface="Tahoma"/>
                <a:cs typeface="Tahoma"/>
              </a:rPr>
              <a:t>28 C.F.R. § 35.164</a:t>
            </a:r>
            <a:r>
              <a:rPr lang="en-US" sz="2800" dirty="0">
                <a:latin typeface="Tahoma"/>
                <a:ea typeface="Tahoma"/>
                <a:cs typeface="Tahoma"/>
              </a:rPr>
              <a:t>, provides that the decision that compliance would result in such a burden must be made by the head of the public entity or his or her designee after considering all resources available for use in the funding and operation of the service, program, or activity; and must be accompanied by a </a:t>
            </a:r>
            <a:r>
              <a:rPr lang="en-US" sz="2800" b="1" dirty="0">
                <a:latin typeface="Tahoma"/>
                <a:ea typeface="Tahoma"/>
                <a:cs typeface="Tahoma"/>
              </a:rPr>
              <a:t>written statement </a:t>
            </a:r>
            <a:r>
              <a:rPr lang="en-US" sz="2800" dirty="0">
                <a:latin typeface="Tahoma"/>
                <a:ea typeface="Tahoma"/>
                <a:cs typeface="Tahoma"/>
              </a:rPr>
              <a:t>of the reasons for reaching that conclusion. </a:t>
            </a:r>
            <a:endParaRPr lang="en-US" sz="2800" dirty="0"/>
          </a:p>
        </p:txBody>
      </p:sp>
    </p:spTree>
    <p:extLst>
      <p:ext uri="{BB962C8B-B14F-4D97-AF65-F5344CB8AC3E}">
        <p14:creationId xmlns:p14="http://schemas.microsoft.com/office/powerpoint/2010/main" val="3873372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E993-59B4-45DB-82A1-C4DE21A7C962}"/>
              </a:ext>
            </a:extLst>
          </p:cNvPr>
          <p:cNvSpPr>
            <a:spLocks noGrp="1"/>
          </p:cNvSpPr>
          <p:nvPr>
            <p:ph type="title"/>
          </p:nvPr>
        </p:nvSpPr>
        <p:spPr/>
        <p:txBody>
          <a:bodyPr>
            <a:normAutofit/>
          </a:bodyPr>
          <a:lstStyle/>
          <a:p>
            <a:r>
              <a:rPr lang="en-US" sz="3600" dirty="0">
                <a:latin typeface="Tahoma"/>
                <a:ea typeface="Tahoma"/>
                <a:cs typeface="Tahoma"/>
              </a:rPr>
              <a:t>Examples of Reasonable Accommodations </a:t>
            </a:r>
            <a:endParaRPr lang="en-US" sz="3600" dirty="0"/>
          </a:p>
        </p:txBody>
      </p:sp>
      <p:sp>
        <p:nvSpPr>
          <p:cNvPr id="3" name="Content Placeholder 2">
            <a:extLst>
              <a:ext uri="{FF2B5EF4-FFF2-40B4-BE49-F238E27FC236}">
                <a16:creationId xmlns:a16="http://schemas.microsoft.com/office/drawing/2014/main" id="{2368C634-FA81-4A68-A227-D71CD959E6C0}"/>
              </a:ext>
            </a:extLst>
          </p:cNvPr>
          <p:cNvSpPr>
            <a:spLocks noGrp="1"/>
          </p:cNvSpPr>
          <p:nvPr>
            <p:ph idx="1"/>
          </p:nvPr>
        </p:nvSpPr>
        <p:spPr/>
        <p:txBody>
          <a:bodyPr vert="horz" lIns="91440" tIns="45720" rIns="91440" bIns="45720" rtlCol="0" anchor="t">
            <a:noAutofit/>
          </a:bodyPr>
          <a:lstStyle/>
          <a:p>
            <a:r>
              <a:rPr lang="en-US" sz="2800" dirty="0">
                <a:latin typeface="Tahoma"/>
                <a:ea typeface="Tahoma"/>
                <a:cs typeface="Tahoma"/>
              </a:rPr>
              <a:t>Behavioral plan/reward system for children with behavioral concerns </a:t>
            </a:r>
            <a:endParaRPr lang="en-US" sz="2800"/>
          </a:p>
          <a:p>
            <a:r>
              <a:rPr lang="en-US" sz="2800" dirty="0">
                <a:latin typeface="Tahoma"/>
                <a:ea typeface="Tahoma"/>
                <a:cs typeface="Tahoma"/>
              </a:rPr>
              <a:t>One-to-one aide for children with behavioral concerns or complex medical needs</a:t>
            </a:r>
            <a:endParaRPr lang="en-US" sz="2800" dirty="0"/>
          </a:p>
          <a:p>
            <a:r>
              <a:rPr lang="en-US" sz="2800" dirty="0">
                <a:latin typeface="Tahoma"/>
                <a:ea typeface="Tahoma"/>
                <a:cs typeface="Tahoma"/>
              </a:rPr>
              <a:t>Medical services to children with complex medical needs </a:t>
            </a:r>
            <a:endParaRPr lang="en-US" sz="2800"/>
          </a:p>
          <a:p>
            <a:pPr lvl="1"/>
            <a:r>
              <a:rPr lang="en-US" sz="2400" dirty="0">
                <a:latin typeface="Tahoma"/>
                <a:ea typeface="Tahoma"/>
                <a:cs typeface="Tahoma"/>
              </a:rPr>
              <a:t>District denied a student equal participation in its after-school program by failing to provide any services for his colostomy bag while he attended. </a:t>
            </a:r>
            <a:r>
              <a:rPr lang="en-US" sz="2400" b="1" u="sng" dirty="0">
                <a:latin typeface="Tahoma"/>
                <a:ea typeface="Tahoma"/>
                <a:cs typeface="Tahoma"/>
              </a:rPr>
              <a:t>Alachua County (FL) Sch. Dist.</a:t>
            </a:r>
            <a:r>
              <a:rPr lang="en-US" sz="2400" dirty="0">
                <a:latin typeface="Tahoma"/>
                <a:ea typeface="Tahoma"/>
                <a:cs typeface="Tahoma"/>
              </a:rPr>
              <a:t>,</a:t>
            </a:r>
            <a:r>
              <a:rPr lang="en-US" sz="2400" dirty="0">
                <a:latin typeface="Tahoma"/>
                <a:ea typeface="Tahoma"/>
                <a:cs typeface="Tahoma"/>
                <a:hlinkClick r:id="rId2"/>
              </a:rPr>
              <a:t> 52 IDELR 204</a:t>
            </a:r>
            <a:r>
              <a:rPr lang="en-US" sz="2400" dirty="0">
                <a:latin typeface="Tahoma"/>
                <a:ea typeface="Tahoma"/>
                <a:cs typeface="Tahoma"/>
              </a:rPr>
              <a:t>(OCR 2009).</a:t>
            </a:r>
          </a:p>
          <a:p>
            <a:pPr lvl="1"/>
            <a:endParaRPr lang="en-US" dirty="0"/>
          </a:p>
        </p:txBody>
      </p:sp>
    </p:spTree>
    <p:extLst>
      <p:ext uri="{BB962C8B-B14F-4D97-AF65-F5344CB8AC3E}">
        <p14:creationId xmlns:p14="http://schemas.microsoft.com/office/powerpoint/2010/main" val="4251231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1CAD-AC5B-4176-B4D3-96BE5C2A1092}"/>
              </a:ext>
            </a:extLst>
          </p:cNvPr>
          <p:cNvSpPr>
            <a:spLocks noGrp="1"/>
          </p:cNvSpPr>
          <p:nvPr>
            <p:ph type="title"/>
          </p:nvPr>
        </p:nvSpPr>
        <p:spPr/>
        <p:txBody>
          <a:bodyPr/>
          <a:lstStyle/>
          <a:p>
            <a:r>
              <a:rPr lang="en-US" dirty="0">
                <a:latin typeface="Tahoma"/>
                <a:ea typeface="Tahoma"/>
                <a:cs typeface="Tahoma"/>
              </a:rPr>
              <a:t>Medical Services </a:t>
            </a:r>
            <a:endParaRPr lang="en-US" dirty="0"/>
          </a:p>
        </p:txBody>
      </p:sp>
      <p:sp>
        <p:nvSpPr>
          <p:cNvPr id="3" name="Content Placeholder 2">
            <a:extLst>
              <a:ext uri="{FF2B5EF4-FFF2-40B4-BE49-F238E27FC236}">
                <a16:creationId xmlns:a16="http://schemas.microsoft.com/office/drawing/2014/main" id="{1A33E184-08AC-4A25-BDAF-CD17CDE7F370}"/>
              </a:ext>
            </a:extLst>
          </p:cNvPr>
          <p:cNvSpPr>
            <a:spLocks noGrp="1"/>
          </p:cNvSpPr>
          <p:nvPr>
            <p:ph idx="1"/>
          </p:nvPr>
        </p:nvSpPr>
        <p:spPr/>
        <p:txBody>
          <a:bodyPr vert="horz" lIns="91440" tIns="45720" rIns="91440" bIns="45720" rtlCol="0" anchor="t">
            <a:noAutofit/>
          </a:bodyPr>
          <a:lstStyle/>
          <a:p>
            <a:pPr marL="0" indent="0">
              <a:buNone/>
            </a:pPr>
            <a:endParaRPr lang="en-US" sz="2800" dirty="0">
              <a:latin typeface="Tahoma"/>
              <a:ea typeface="Tahoma"/>
              <a:cs typeface="Tahoma"/>
            </a:endParaRPr>
          </a:p>
          <a:p>
            <a:pPr marL="0" indent="0">
              <a:buNone/>
            </a:pPr>
            <a:r>
              <a:rPr lang="en-US" sz="2800" dirty="0">
                <a:latin typeface="Tahoma"/>
                <a:ea typeface="Tahoma"/>
                <a:cs typeface="Tahoma"/>
              </a:rPr>
              <a:t>Consider services that can be </a:t>
            </a:r>
            <a:r>
              <a:rPr lang="en-US" sz="2800" b="1" dirty="0">
                <a:latin typeface="Tahoma"/>
                <a:ea typeface="Tahoma"/>
                <a:cs typeface="Tahoma"/>
              </a:rPr>
              <a:t>delegated</a:t>
            </a:r>
            <a:r>
              <a:rPr lang="en-US" sz="2800" dirty="0">
                <a:latin typeface="Tahoma"/>
                <a:ea typeface="Tahoma"/>
                <a:cs typeface="Tahoma"/>
              </a:rPr>
              <a:t> to non-medical personnel that have been provided child-specific training by qualified medical personnel. </a:t>
            </a:r>
            <a:endParaRPr lang="en-US" dirty="0"/>
          </a:p>
          <a:p>
            <a:pPr marL="342900" indent="-342900"/>
            <a:r>
              <a:rPr lang="en-US" sz="2400" b="1" dirty="0">
                <a:latin typeface="Tahoma"/>
                <a:ea typeface="Tahoma"/>
                <a:cs typeface="Tahoma"/>
              </a:rPr>
              <a:t>See F.S. 1006.062: Administration of medication and provision of medical services by district school board personnel</a:t>
            </a:r>
            <a:endParaRPr lang="en-US" sz="2400"/>
          </a:p>
          <a:p>
            <a:pPr lvl="2"/>
            <a:r>
              <a:rPr lang="en-US" sz="2200" dirty="0">
                <a:latin typeface="Tahoma"/>
                <a:ea typeface="Tahoma"/>
                <a:cs typeface="Tahoma"/>
              </a:rPr>
              <a:t>Allows </a:t>
            </a:r>
            <a:r>
              <a:rPr lang="en-US" sz="2200" b="1" dirty="0">
                <a:latin typeface="Tahoma"/>
                <a:ea typeface="Tahoma"/>
                <a:cs typeface="Tahoma"/>
              </a:rPr>
              <a:t>school board personnel </a:t>
            </a:r>
            <a:r>
              <a:rPr lang="en-US" sz="2200" dirty="0">
                <a:latin typeface="Tahoma"/>
                <a:ea typeface="Tahoma"/>
                <a:cs typeface="Tahoma"/>
              </a:rPr>
              <a:t>to administer medication and provide noninvasive health related services to students that have been </a:t>
            </a:r>
            <a:r>
              <a:rPr lang="en-US" sz="2200" b="1" dirty="0">
                <a:latin typeface="Tahoma"/>
                <a:ea typeface="Tahoma"/>
                <a:cs typeface="Tahoma"/>
              </a:rPr>
              <a:t>provided child-specific training by qualified medical professionals</a:t>
            </a:r>
            <a:r>
              <a:rPr lang="en-US" sz="2200" dirty="0">
                <a:latin typeface="Tahoma"/>
                <a:ea typeface="Tahoma"/>
                <a:cs typeface="Tahoma"/>
              </a:rPr>
              <a:t>.</a:t>
            </a:r>
            <a:r>
              <a:rPr lang="en-US" b="1" dirty="0">
                <a:latin typeface="Tahoma"/>
                <a:ea typeface="Tahoma"/>
                <a:cs typeface="Tahoma"/>
              </a:rPr>
              <a:t> </a:t>
            </a:r>
            <a:endParaRPr lang="en-US" b="1" dirty="0"/>
          </a:p>
        </p:txBody>
      </p:sp>
    </p:spTree>
    <p:extLst>
      <p:ext uri="{BB962C8B-B14F-4D97-AF65-F5344CB8AC3E}">
        <p14:creationId xmlns:p14="http://schemas.microsoft.com/office/powerpoint/2010/main" val="2459785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4D25-38CB-4380-BF21-7F604DDDA951}"/>
              </a:ext>
            </a:extLst>
          </p:cNvPr>
          <p:cNvSpPr>
            <a:spLocks noGrp="1"/>
          </p:cNvSpPr>
          <p:nvPr>
            <p:ph type="title"/>
          </p:nvPr>
        </p:nvSpPr>
        <p:spPr/>
        <p:txBody>
          <a:bodyPr>
            <a:normAutofit/>
          </a:bodyPr>
          <a:lstStyle/>
          <a:p>
            <a:r>
              <a:rPr lang="en-US" sz="3200" dirty="0">
                <a:latin typeface="Tahoma"/>
                <a:ea typeface="Tahoma"/>
                <a:cs typeface="Tahoma"/>
              </a:rPr>
              <a:t>Limitations to Section 504 and Title II of the ADA </a:t>
            </a:r>
            <a:endParaRPr lang="en-US" sz="3200" dirty="0"/>
          </a:p>
        </p:txBody>
      </p:sp>
      <p:sp>
        <p:nvSpPr>
          <p:cNvPr id="3" name="Content Placeholder 2">
            <a:extLst>
              <a:ext uri="{FF2B5EF4-FFF2-40B4-BE49-F238E27FC236}">
                <a16:creationId xmlns:a16="http://schemas.microsoft.com/office/drawing/2014/main" id="{C042EBB7-3C03-4D2C-9258-EF29A2D6B2FB}"/>
              </a:ext>
            </a:extLst>
          </p:cNvPr>
          <p:cNvSpPr>
            <a:spLocks noGrp="1"/>
          </p:cNvSpPr>
          <p:nvPr>
            <p:ph idx="1"/>
          </p:nvPr>
        </p:nvSpPr>
        <p:spPr/>
        <p:txBody>
          <a:bodyPr vert="horz" lIns="91440" tIns="45720" rIns="91440" bIns="45720" rtlCol="0" anchor="t">
            <a:noAutofit/>
          </a:bodyPr>
          <a:lstStyle/>
          <a:p>
            <a:pPr marL="0" indent="0">
              <a:buNone/>
            </a:pPr>
            <a:r>
              <a:rPr lang="en-US" sz="3200" dirty="0">
                <a:latin typeface="Tahoma"/>
                <a:ea typeface="Tahoma"/>
                <a:cs typeface="Tahoma"/>
              </a:rPr>
              <a:t>"Direct Threat"</a:t>
            </a:r>
            <a:endParaRPr lang="en-US" dirty="0"/>
          </a:p>
          <a:p>
            <a:pPr marL="342900" indent="-342900"/>
            <a:r>
              <a:rPr lang="en-US" dirty="0">
                <a:latin typeface="Tahoma"/>
                <a:ea typeface="Tahoma"/>
                <a:cs typeface="Tahoma"/>
              </a:rPr>
              <a:t>The</a:t>
            </a:r>
            <a:r>
              <a:rPr lang="en-US" sz="2400" dirty="0">
                <a:latin typeface="Tahoma"/>
                <a:ea typeface="Tahoma"/>
                <a:cs typeface="Tahoma"/>
              </a:rPr>
              <a:t> determination that a student poses a direct threat to the health or safety of others must be based on an </a:t>
            </a:r>
            <a:r>
              <a:rPr lang="en-US" sz="2400" b="1" dirty="0">
                <a:latin typeface="Tahoma"/>
                <a:ea typeface="Tahoma"/>
                <a:cs typeface="Tahoma"/>
              </a:rPr>
              <a:t>individualized assessment </a:t>
            </a:r>
            <a:r>
              <a:rPr lang="en-US" sz="2400" dirty="0">
                <a:latin typeface="Tahoma"/>
                <a:ea typeface="Tahoma"/>
                <a:cs typeface="Tahoma"/>
              </a:rPr>
              <a:t>that</a:t>
            </a:r>
            <a:r>
              <a:rPr lang="en-US" dirty="0">
                <a:latin typeface="Tahoma"/>
                <a:ea typeface="Tahoma"/>
                <a:cs typeface="Tahoma"/>
              </a:rPr>
              <a:t> considers </a:t>
            </a:r>
            <a:r>
              <a:rPr lang="en-US" sz="2400" dirty="0">
                <a:latin typeface="Tahoma"/>
                <a:ea typeface="Tahoma"/>
                <a:cs typeface="Tahoma"/>
              </a:rPr>
              <a:t>various factors</a:t>
            </a:r>
            <a:r>
              <a:rPr lang="en-US" dirty="0">
                <a:latin typeface="Tahoma"/>
                <a:ea typeface="Tahoma"/>
                <a:cs typeface="Tahoma"/>
              </a:rPr>
              <a:t> such as:</a:t>
            </a:r>
            <a:endParaRPr lang="en-US" dirty="0"/>
          </a:p>
          <a:p>
            <a:pPr marL="800100" lvl="1" indent="-342900"/>
            <a:r>
              <a:rPr lang="en-US" dirty="0">
                <a:latin typeface="Tahoma"/>
                <a:ea typeface="Tahoma"/>
                <a:cs typeface="Tahoma"/>
              </a:rPr>
              <a:t>The nature, duration and severity of the risk;</a:t>
            </a:r>
            <a:endParaRPr lang="en-US" dirty="0"/>
          </a:p>
          <a:p>
            <a:pPr marL="800100" lvl="1" indent="-342900"/>
            <a:r>
              <a:rPr lang="en-US" dirty="0">
                <a:latin typeface="Tahoma"/>
                <a:ea typeface="Tahoma"/>
                <a:cs typeface="Tahoma"/>
              </a:rPr>
              <a:t>The probability that the potential injury will actually occur; and</a:t>
            </a:r>
            <a:endParaRPr lang="en-US" dirty="0"/>
          </a:p>
          <a:p>
            <a:pPr marL="800100" lvl="1" indent="-342900"/>
            <a:r>
              <a:rPr lang="en-US" dirty="0">
                <a:latin typeface="Tahoma"/>
                <a:ea typeface="Tahoma"/>
                <a:cs typeface="Tahoma"/>
              </a:rPr>
              <a:t>Whether reasonable modifications of policies, practices, or procedures will mitigate the risk.</a:t>
            </a:r>
            <a:endParaRPr lang="en-US"/>
          </a:p>
        </p:txBody>
      </p:sp>
    </p:spTree>
    <p:extLst>
      <p:ext uri="{BB962C8B-B14F-4D97-AF65-F5344CB8AC3E}">
        <p14:creationId xmlns:p14="http://schemas.microsoft.com/office/powerpoint/2010/main" val="1176194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8C89-FCC1-49A0-920F-60E46D1EBC8D}"/>
              </a:ext>
            </a:extLst>
          </p:cNvPr>
          <p:cNvSpPr>
            <a:spLocks noGrp="1"/>
          </p:cNvSpPr>
          <p:nvPr>
            <p:ph type="title"/>
          </p:nvPr>
        </p:nvSpPr>
        <p:spPr/>
        <p:txBody>
          <a:bodyPr>
            <a:normAutofit fontScale="90000"/>
          </a:bodyPr>
          <a:lstStyle/>
          <a:p>
            <a:r>
              <a:rPr lang="en-US" dirty="0">
                <a:latin typeface="Tahoma"/>
                <a:ea typeface="Tahoma"/>
                <a:cs typeface="Tahoma"/>
              </a:rPr>
              <a:t/>
            </a:r>
            <a:br>
              <a:rPr lang="en-US" dirty="0">
                <a:latin typeface="Tahoma"/>
                <a:ea typeface="Tahoma"/>
                <a:cs typeface="Tahoma"/>
              </a:rPr>
            </a:br>
            <a:r>
              <a:rPr lang="en-US" sz="3600" dirty="0">
                <a:latin typeface="Tahoma"/>
                <a:ea typeface="Tahoma"/>
                <a:cs typeface="Tahoma"/>
              </a:rPr>
              <a:t>Extracurricular Activities provided by Other Public Entities </a:t>
            </a:r>
            <a:r>
              <a:rPr lang="en-US" sz="3600" b="1" dirty="0">
                <a:latin typeface="Tahoma"/>
                <a:ea typeface="Tahoma"/>
                <a:cs typeface="Tahoma"/>
              </a:rPr>
              <a:t>and</a:t>
            </a:r>
            <a:r>
              <a:rPr lang="en-US" sz="3600" dirty="0">
                <a:latin typeface="Tahoma"/>
                <a:ea typeface="Tahoma"/>
                <a:cs typeface="Tahoma"/>
              </a:rPr>
              <a:t> Private Entities  </a:t>
            </a:r>
          </a:p>
          <a:p>
            <a:endParaRPr lang="en-US" sz="3600" dirty="0"/>
          </a:p>
        </p:txBody>
      </p:sp>
      <p:sp>
        <p:nvSpPr>
          <p:cNvPr id="3" name="Content Placeholder 2">
            <a:extLst>
              <a:ext uri="{FF2B5EF4-FFF2-40B4-BE49-F238E27FC236}">
                <a16:creationId xmlns:a16="http://schemas.microsoft.com/office/drawing/2014/main" id="{1CAD3AED-F053-4FA3-BA82-03684D076E25}"/>
              </a:ext>
            </a:extLst>
          </p:cNvPr>
          <p:cNvSpPr>
            <a:spLocks noGrp="1"/>
          </p:cNvSpPr>
          <p:nvPr>
            <p:ph idx="1"/>
          </p:nvPr>
        </p:nvSpPr>
        <p:spPr/>
        <p:txBody>
          <a:bodyPr vert="horz" lIns="91440" tIns="45720" rIns="91440" bIns="45720" rtlCol="0" anchor="t">
            <a:noAutofit/>
          </a:bodyPr>
          <a:lstStyle/>
          <a:p>
            <a:pPr marL="0" indent="0">
              <a:buNone/>
            </a:pPr>
            <a:endParaRPr lang="en-US" sz="2800" dirty="0">
              <a:latin typeface="Tahoma"/>
              <a:ea typeface="Tahoma"/>
              <a:cs typeface="Tahoma"/>
            </a:endParaRPr>
          </a:p>
          <a:p>
            <a:pPr marL="0" indent="0">
              <a:buNone/>
            </a:pPr>
            <a:r>
              <a:rPr lang="en-US" sz="2800" dirty="0">
                <a:latin typeface="Tahoma"/>
                <a:ea typeface="Tahoma"/>
                <a:cs typeface="Tahoma"/>
              </a:rPr>
              <a:t>EXAMPLES </a:t>
            </a:r>
            <a:endParaRPr lang="en-US" dirty="0"/>
          </a:p>
          <a:p>
            <a:pPr marL="342900" indent="-342900"/>
            <a:r>
              <a:rPr lang="en-US" sz="2800" dirty="0">
                <a:latin typeface="Tahoma"/>
                <a:ea typeface="Tahoma"/>
                <a:cs typeface="Tahoma"/>
              </a:rPr>
              <a:t>Municipal Sports Activities</a:t>
            </a:r>
            <a:endParaRPr lang="en-US" sz="2800" dirty="0"/>
          </a:p>
          <a:p>
            <a:pPr marL="342900" indent="-342900"/>
            <a:r>
              <a:rPr lang="en-US" sz="2800" dirty="0">
                <a:latin typeface="Tahoma"/>
                <a:ea typeface="Tahoma"/>
                <a:cs typeface="Tahoma"/>
              </a:rPr>
              <a:t>Summer Camps </a:t>
            </a:r>
            <a:endParaRPr lang="en-US" sz="2800" dirty="0"/>
          </a:p>
          <a:p>
            <a:pPr marL="342900" indent="-342900"/>
            <a:r>
              <a:rPr lang="en-US" sz="2800" dirty="0">
                <a:latin typeface="Tahoma"/>
                <a:ea typeface="Tahoma"/>
                <a:cs typeface="Tahoma"/>
              </a:rPr>
              <a:t>Privately-run Child Care Centers </a:t>
            </a:r>
            <a:endParaRPr lang="en-US" sz="2800" dirty="0"/>
          </a:p>
          <a:p>
            <a:pPr marL="342900" indent="-342900"/>
            <a:r>
              <a:rPr lang="en-US" sz="2800" dirty="0">
                <a:latin typeface="Tahoma"/>
                <a:ea typeface="Tahoma"/>
                <a:cs typeface="Tahoma"/>
              </a:rPr>
              <a:t>Religious-based programs***</a:t>
            </a:r>
            <a:endParaRPr lang="en-US" sz="2800" dirty="0"/>
          </a:p>
        </p:txBody>
      </p:sp>
    </p:spTree>
    <p:extLst>
      <p:ext uri="{BB962C8B-B14F-4D97-AF65-F5344CB8AC3E}">
        <p14:creationId xmlns:p14="http://schemas.microsoft.com/office/powerpoint/2010/main" val="136688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9E5E-CFD3-4E25-AF04-44150FB4E598}"/>
              </a:ext>
            </a:extLst>
          </p:cNvPr>
          <p:cNvSpPr>
            <a:spLocks noGrp="1"/>
          </p:cNvSpPr>
          <p:nvPr>
            <p:ph type="title"/>
          </p:nvPr>
        </p:nvSpPr>
        <p:spPr/>
        <p:txBody>
          <a:bodyPr>
            <a:normAutofit fontScale="90000"/>
          </a:bodyPr>
          <a:lstStyle/>
          <a:p>
            <a:r>
              <a:rPr lang="en-US" dirty="0">
                <a:latin typeface="Tahoma"/>
                <a:ea typeface="Tahoma"/>
                <a:cs typeface="Tahoma"/>
              </a:rPr>
              <a:t>Applicable Laws to Non-School District Programs</a:t>
            </a:r>
            <a:endParaRPr lang="en-US" dirty="0"/>
          </a:p>
        </p:txBody>
      </p:sp>
      <p:sp>
        <p:nvSpPr>
          <p:cNvPr id="3" name="Content Placeholder 2">
            <a:extLst>
              <a:ext uri="{FF2B5EF4-FFF2-40B4-BE49-F238E27FC236}">
                <a16:creationId xmlns:a16="http://schemas.microsoft.com/office/drawing/2014/main" id="{80F60014-D939-4214-9A51-9D9D286EDD6A}"/>
              </a:ext>
            </a:extLst>
          </p:cNvPr>
          <p:cNvSpPr>
            <a:spLocks noGrp="1"/>
          </p:cNvSpPr>
          <p:nvPr>
            <p:ph idx="1"/>
          </p:nvPr>
        </p:nvSpPr>
        <p:spPr/>
        <p:txBody>
          <a:bodyPr vert="horz" lIns="91440" tIns="45720" rIns="91440" bIns="45720" rtlCol="0" anchor="t">
            <a:noAutofit/>
          </a:bodyPr>
          <a:lstStyle/>
          <a:p>
            <a:r>
              <a:rPr lang="en-US" b="1" dirty="0">
                <a:latin typeface="Tahoma"/>
                <a:ea typeface="Tahoma"/>
                <a:cs typeface="Tahoma"/>
              </a:rPr>
              <a:t>Title II</a:t>
            </a:r>
            <a:r>
              <a:rPr lang="en-US" dirty="0">
                <a:latin typeface="Tahoma"/>
                <a:ea typeface="Tahoma"/>
                <a:cs typeface="Tahoma"/>
              </a:rPr>
              <a:t> of the </a:t>
            </a:r>
            <a:r>
              <a:rPr lang="en-US" b="1" dirty="0">
                <a:latin typeface="Tahoma"/>
                <a:ea typeface="Tahoma"/>
                <a:cs typeface="Tahoma"/>
              </a:rPr>
              <a:t>ADA </a:t>
            </a:r>
            <a:r>
              <a:rPr lang="en-US" dirty="0">
                <a:latin typeface="Tahoma"/>
                <a:ea typeface="Tahoma"/>
                <a:cs typeface="Tahoma"/>
              </a:rPr>
              <a:t>applies to </a:t>
            </a:r>
            <a:r>
              <a:rPr lang="en-US" b="1" dirty="0">
                <a:latin typeface="Tahoma"/>
                <a:ea typeface="Tahoma"/>
                <a:cs typeface="Tahoma"/>
              </a:rPr>
              <a:t>public</a:t>
            </a:r>
            <a:r>
              <a:rPr lang="en-US" dirty="0">
                <a:latin typeface="Tahoma"/>
                <a:ea typeface="Tahoma"/>
                <a:cs typeface="Tahoma"/>
              </a:rPr>
              <a:t> entities:</a:t>
            </a:r>
            <a:endParaRPr lang="en-US" dirty="0"/>
          </a:p>
          <a:p>
            <a:pPr lvl="1"/>
            <a:r>
              <a:rPr lang="en-US" dirty="0">
                <a:latin typeface="Tahoma"/>
                <a:ea typeface="Tahoma"/>
                <a:cs typeface="Tahoma"/>
              </a:rPr>
              <a:t>Any State or local government;</a:t>
            </a:r>
          </a:p>
          <a:p>
            <a:pPr lvl="1"/>
            <a:r>
              <a:rPr lang="en-US" dirty="0">
                <a:latin typeface="Tahoma"/>
                <a:ea typeface="Tahoma"/>
                <a:cs typeface="Tahoma"/>
              </a:rPr>
              <a:t>Any department, agency, special purpose district, or other instrumentality of a State or local government</a:t>
            </a:r>
            <a:endParaRPr lang="en-US" dirty="0"/>
          </a:p>
          <a:p>
            <a:pPr lvl="1"/>
            <a:r>
              <a:rPr lang="en-US" dirty="0">
                <a:latin typeface="Tahoma"/>
                <a:ea typeface="Tahoma"/>
                <a:cs typeface="Tahoma"/>
              </a:rPr>
              <a:t>Title II is intended to apply to all programs, activities, and services provided or operated by State and local governments. </a:t>
            </a:r>
            <a:r>
              <a:rPr lang="en-US" b="1" dirty="0">
                <a:latin typeface="Tahoma"/>
                <a:ea typeface="Tahoma"/>
                <a:cs typeface="Tahoma"/>
              </a:rPr>
              <a:t>Section 504 of the Rehabilitation Act only applies to programs or activities receiving Federal financial assistance</a:t>
            </a:r>
            <a:r>
              <a:rPr lang="en-US" dirty="0">
                <a:latin typeface="Tahoma"/>
                <a:ea typeface="Tahoma"/>
                <a:cs typeface="Tahoma"/>
              </a:rPr>
              <a:t>. Because many State and local government operations, such as courts, licensing, and legislative facilities and proceedings do not receive Federal funds, they are beyond the reach of section 504.</a:t>
            </a:r>
            <a:endParaRPr lang="en-US"/>
          </a:p>
          <a:p>
            <a:pPr lvl="1"/>
            <a:endParaRPr lang="en-US" dirty="0"/>
          </a:p>
          <a:p>
            <a:pPr lvl="1"/>
            <a:endParaRPr lang="en-US"/>
          </a:p>
          <a:p>
            <a:pPr lvl="1"/>
            <a:endParaRPr lang="en-US"/>
          </a:p>
          <a:p>
            <a:pPr lvl="1"/>
            <a:endParaRPr lang="en-US" dirty="0"/>
          </a:p>
          <a:p>
            <a:pPr lvl="1"/>
            <a:endParaRPr lang="en-US" dirty="0"/>
          </a:p>
        </p:txBody>
      </p:sp>
    </p:spTree>
    <p:extLst>
      <p:ext uri="{BB962C8B-B14F-4D97-AF65-F5344CB8AC3E}">
        <p14:creationId xmlns:p14="http://schemas.microsoft.com/office/powerpoint/2010/main" val="128207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Your Presenter </a:t>
            </a:r>
          </a:p>
        </p:txBody>
      </p:sp>
      <p:sp>
        <p:nvSpPr>
          <p:cNvPr id="3" name="Content Placeholder 2"/>
          <p:cNvSpPr>
            <a:spLocks noGrp="1"/>
          </p:cNvSpPr>
          <p:nvPr>
            <p:ph idx="1"/>
          </p:nvPr>
        </p:nvSpPr>
        <p:spPr/>
        <p:txBody>
          <a:bodyPr/>
          <a:lstStyle/>
          <a:p>
            <a:r>
              <a:rPr lang="en-US"/>
              <a:t>Ms. Eversole has worked with Disability Rights Florida since 2016. In addition to receiving her law degree from Charleston School of Law in 2014, she graduated with a Bachelor of Arts in History from UNC-Chapel Hill (GO TARHEELS!), and has a Master of Social Work degree from the University of South Carolina</a:t>
            </a:r>
          </a:p>
          <a:p>
            <a:r>
              <a:rPr lang="en-US"/>
              <a:t>Ms. Eversole is a member of the Florida and North Carolina State Bars. She is a Staff Attorney with Disability Rights Florida on the Advocacy, Education, and Outreach Team. Ms. Eversole’s work focuses primarily on special education, post-secondary education, and community accessibility </a:t>
            </a:r>
          </a:p>
          <a:p>
            <a:r>
              <a:rPr lang="en-US"/>
              <a:t>Ms. Eversole is admitted to practice in the U.S. District Courts for the Southern, Middle, and Northern Districts of Florida</a:t>
            </a:r>
          </a:p>
          <a:p>
            <a:endParaRPr lang="en-US"/>
          </a:p>
        </p:txBody>
      </p:sp>
    </p:spTree>
    <p:extLst>
      <p:ext uri="{BB962C8B-B14F-4D97-AF65-F5344CB8AC3E}">
        <p14:creationId xmlns:p14="http://schemas.microsoft.com/office/powerpoint/2010/main" val="2204142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778C-567A-40EE-80AA-7BE151182D7A}"/>
              </a:ext>
            </a:extLst>
          </p:cNvPr>
          <p:cNvSpPr>
            <a:spLocks noGrp="1"/>
          </p:cNvSpPr>
          <p:nvPr>
            <p:ph type="title"/>
          </p:nvPr>
        </p:nvSpPr>
        <p:spPr/>
        <p:txBody>
          <a:bodyPr/>
          <a:lstStyle/>
          <a:p>
            <a:r>
              <a:rPr lang="en-US" dirty="0">
                <a:latin typeface="Tahoma"/>
                <a:ea typeface="Tahoma"/>
                <a:cs typeface="Tahoma"/>
              </a:rPr>
              <a:t>Is it a Public Entity?</a:t>
            </a:r>
            <a:endParaRPr lang="en-US" dirty="0"/>
          </a:p>
        </p:txBody>
      </p:sp>
      <p:sp>
        <p:nvSpPr>
          <p:cNvPr id="3" name="Content Placeholder 2">
            <a:extLst>
              <a:ext uri="{FF2B5EF4-FFF2-40B4-BE49-F238E27FC236}">
                <a16:creationId xmlns:a16="http://schemas.microsoft.com/office/drawing/2014/main" id="{69867E38-1AE3-4A9F-BEF8-4FB85C333028}"/>
              </a:ext>
            </a:extLst>
          </p:cNvPr>
          <p:cNvSpPr>
            <a:spLocks noGrp="1"/>
          </p:cNvSpPr>
          <p:nvPr>
            <p:ph idx="1"/>
          </p:nvPr>
        </p:nvSpPr>
        <p:spPr/>
        <p:txBody>
          <a:bodyPr vert="horz" lIns="91440" tIns="45720" rIns="91440" bIns="45720" rtlCol="0" anchor="t">
            <a:noAutofit/>
          </a:bodyPr>
          <a:lstStyle/>
          <a:p>
            <a:r>
              <a:rPr lang="en-US" dirty="0">
                <a:latin typeface="Tahoma"/>
                <a:ea typeface="Tahoma"/>
                <a:cs typeface="Tahoma"/>
              </a:rPr>
              <a:t>Where an entity appears to have </a:t>
            </a:r>
            <a:r>
              <a:rPr lang="en-US" b="1" dirty="0">
                <a:latin typeface="Tahoma"/>
                <a:ea typeface="Tahoma"/>
                <a:cs typeface="Tahoma"/>
              </a:rPr>
              <a:t>both public and private features</a:t>
            </a:r>
            <a:r>
              <a:rPr lang="en-US" dirty="0">
                <a:latin typeface="Tahoma"/>
                <a:ea typeface="Tahoma"/>
                <a:cs typeface="Tahoma"/>
              </a:rPr>
              <a:t>, it is necessary to examine the relationship between the entity and the governmental unit to determine whether the entity is public or private. Factors to be considered in this determination include: </a:t>
            </a:r>
          </a:p>
          <a:p>
            <a:pPr lvl="1"/>
            <a:r>
              <a:rPr lang="en-US" dirty="0">
                <a:latin typeface="Tahoma"/>
                <a:ea typeface="Tahoma"/>
                <a:cs typeface="Tahoma"/>
              </a:rPr>
              <a:t>Whether the entity is operated with public funds;</a:t>
            </a:r>
          </a:p>
          <a:p>
            <a:pPr lvl="1"/>
            <a:r>
              <a:rPr lang="en-US" dirty="0">
                <a:latin typeface="Tahoma"/>
                <a:ea typeface="Tahoma"/>
                <a:cs typeface="Tahoma"/>
              </a:rPr>
              <a:t>Whether the entity's employees are considered government employees;</a:t>
            </a:r>
            <a:endParaRPr lang="en-US" dirty="0"/>
          </a:p>
          <a:p>
            <a:pPr lvl="1"/>
            <a:r>
              <a:rPr lang="en-US" dirty="0">
                <a:latin typeface="Tahoma"/>
                <a:ea typeface="Tahoma"/>
                <a:cs typeface="Tahoma"/>
              </a:rPr>
              <a:t>Whether the entity receives significant assistance from the government by provision of property or equipment; and</a:t>
            </a:r>
          </a:p>
          <a:p>
            <a:pPr lvl="1"/>
            <a:r>
              <a:rPr lang="en-US" dirty="0">
                <a:latin typeface="Tahoma"/>
                <a:ea typeface="Tahoma"/>
                <a:cs typeface="Tahoma"/>
              </a:rPr>
              <a:t>Whether the entity is governed by an independent board selected by members of a private organization or a board elected by the voters or appointed by elected officials.</a:t>
            </a:r>
          </a:p>
          <a:p>
            <a:endParaRPr lang="en-US" sz="2000" dirty="0"/>
          </a:p>
        </p:txBody>
      </p:sp>
    </p:spTree>
    <p:extLst>
      <p:ext uri="{BB962C8B-B14F-4D97-AF65-F5344CB8AC3E}">
        <p14:creationId xmlns:p14="http://schemas.microsoft.com/office/powerpoint/2010/main" val="1736890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B263-FE20-4A05-80A1-38A92875298C}"/>
              </a:ext>
            </a:extLst>
          </p:cNvPr>
          <p:cNvSpPr>
            <a:spLocks noGrp="1"/>
          </p:cNvSpPr>
          <p:nvPr>
            <p:ph type="title"/>
          </p:nvPr>
        </p:nvSpPr>
        <p:spPr/>
        <p:txBody>
          <a:bodyPr>
            <a:normAutofit fontScale="90000"/>
          </a:bodyPr>
          <a:lstStyle/>
          <a:p>
            <a:r>
              <a:rPr lang="en-US" dirty="0">
                <a:latin typeface="Tahoma"/>
                <a:ea typeface="Tahoma"/>
                <a:cs typeface="Tahoma"/>
              </a:rPr>
              <a:t>Case Example: Town of Rocky Hill, Connecticut </a:t>
            </a:r>
          </a:p>
        </p:txBody>
      </p:sp>
      <p:sp>
        <p:nvSpPr>
          <p:cNvPr id="3" name="Content Placeholder 2">
            <a:extLst>
              <a:ext uri="{FF2B5EF4-FFF2-40B4-BE49-F238E27FC236}">
                <a16:creationId xmlns:a16="http://schemas.microsoft.com/office/drawing/2014/main" id="{20A7E3FD-3A22-4087-BAAF-EE75104DE80C}"/>
              </a:ext>
            </a:extLst>
          </p:cNvPr>
          <p:cNvSpPr>
            <a:spLocks noGrp="1"/>
          </p:cNvSpPr>
          <p:nvPr>
            <p:ph idx="1"/>
          </p:nvPr>
        </p:nvSpPr>
        <p:spPr/>
        <p:txBody>
          <a:bodyPr vert="horz" lIns="91440" tIns="45720" rIns="91440" bIns="45720" rtlCol="0" anchor="t">
            <a:noAutofit/>
          </a:bodyPr>
          <a:lstStyle/>
          <a:p>
            <a:pPr marL="0" indent="0">
              <a:buNone/>
            </a:pPr>
            <a:endParaRPr lang="en-US" dirty="0">
              <a:latin typeface="Tahoma"/>
              <a:ea typeface="Tahoma"/>
              <a:cs typeface="Tahoma"/>
            </a:endParaRPr>
          </a:p>
          <a:p>
            <a:pPr marL="0" indent="0">
              <a:buNone/>
            </a:pPr>
            <a:r>
              <a:rPr lang="en-US" dirty="0">
                <a:latin typeface="Tahoma"/>
                <a:ea typeface="Tahoma"/>
                <a:cs typeface="Tahoma"/>
              </a:rPr>
              <a:t>In 2012, the Department of Justice (responsible for enforcing </a:t>
            </a:r>
            <a:r>
              <a:rPr lang="en-US" b="1" dirty="0">
                <a:latin typeface="Tahoma"/>
                <a:ea typeface="Tahoma"/>
                <a:cs typeface="Tahoma"/>
              </a:rPr>
              <a:t>Titles II and III of the ADA</a:t>
            </a:r>
            <a:r>
              <a:rPr lang="en-US" dirty="0">
                <a:latin typeface="Tahoma"/>
                <a:ea typeface="Tahoma"/>
                <a:cs typeface="Tahoma"/>
              </a:rPr>
              <a:t>) entered into a settlement agreement with The town of Rocky Hill. The Town agreed it would modify its policies, provide ADA training to staff, and awarded $$$ compensation to the complainants after i</a:t>
            </a:r>
            <a:r>
              <a:rPr lang="en-US" b="1" dirty="0">
                <a:latin typeface="Tahoma"/>
                <a:ea typeface="Tahoma"/>
                <a:cs typeface="Tahoma"/>
              </a:rPr>
              <a:t>t refused to admit children using insulin pumps to a town operated parks and recreation program</a:t>
            </a:r>
            <a:r>
              <a:rPr lang="en-US" dirty="0">
                <a:latin typeface="Tahoma"/>
                <a:ea typeface="Tahoma"/>
                <a:cs typeface="Tahoma"/>
              </a:rPr>
              <a:t>. </a:t>
            </a:r>
            <a:endParaRPr lang="en-US" dirty="0"/>
          </a:p>
        </p:txBody>
      </p:sp>
    </p:spTree>
    <p:extLst>
      <p:ext uri="{BB962C8B-B14F-4D97-AF65-F5344CB8AC3E}">
        <p14:creationId xmlns:p14="http://schemas.microsoft.com/office/powerpoint/2010/main" val="2426225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2EBC-260F-499B-A514-99A54F89E174}"/>
              </a:ext>
            </a:extLst>
          </p:cNvPr>
          <p:cNvSpPr>
            <a:spLocks noGrp="1"/>
          </p:cNvSpPr>
          <p:nvPr>
            <p:ph type="title"/>
          </p:nvPr>
        </p:nvSpPr>
        <p:spPr/>
        <p:txBody>
          <a:bodyPr/>
          <a:lstStyle/>
          <a:p>
            <a:r>
              <a:rPr lang="en-US" sz="3600" dirty="0">
                <a:latin typeface="Tahoma"/>
                <a:ea typeface="Tahoma"/>
                <a:cs typeface="Tahoma"/>
              </a:rPr>
              <a:t>Private Programs and Title III of the ADA</a:t>
            </a:r>
            <a:r>
              <a:rPr lang="en-US" dirty="0">
                <a:latin typeface="Tahoma"/>
                <a:ea typeface="Tahoma"/>
                <a:cs typeface="Tahoma"/>
              </a:rPr>
              <a:t> </a:t>
            </a:r>
          </a:p>
        </p:txBody>
      </p:sp>
      <p:sp>
        <p:nvSpPr>
          <p:cNvPr id="3" name="Content Placeholder 2">
            <a:extLst>
              <a:ext uri="{FF2B5EF4-FFF2-40B4-BE49-F238E27FC236}">
                <a16:creationId xmlns:a16="http://schemas.microsoft.com/office/drawing/2014/main" id="{3B10C15A-88D4-4C43-B9EF-5F807D28146C}"/>
              </a:ext>
            </a:extLst>
          </p:cNvPr>
          <p:cNvSpPr>
            <a:spLocks noGrp="1"/>
          </p:cNvSpPr>
          <p:nvPr>
            <p:ph idx="1"/>
          </p:nvPr>
        </p:nvSpPr>
        <p:spPr/>
        <p:txBody>
          <a:bodyPr vert="horz" lIns="91440" tIns="45720" rIns="91440" bIns="45720" rtlCol="0" anchor="t">
            <a:noAutofit/>
          </a:bodyPr>
          <a:lstStyle/>
          <a:p>
            <a:pPr marL="0" indent="0">
              <a:buNone/>
            </a:pPr>
            <a:r>
              <a:rPr lang="en-US" sz="2800" b="1" dirty="0">
                <a:latin typeface="Tahoma"/>
                <a:ea typeface="Tahoma"/>
                <a:cs typeface="Tahoma"/>
              </a:rPr>
              <a:t>Title III of the ADA</a:t>
            </a:r>
            <a:r>
              <a:rPr lang="en-US" sz="2800" dirty="0">
                <a:latin typeface="Tahoma"/>
                <a:ea typeface="Tahoma"/>
                <a:cs typeface="Tahoma"/>
              </a:rPr>
              <a:t> applies to</a:t>
            </a:r>
            <a:r>
              <a:rPr lang="en-US" dirty="0">
                <a:latin typeface="Tahoma"/>
                <a:ea typeface="Tahoma"/>
                <a:cs typeface="Tahoma"/>
              </a:rPr>
              <a:t>: </a:t>
            </a:r>
          </a:p>
          <a:p>
            <a:pPr marL="342900" indent="-342900"/>
            <a:r>
              <a:rPr lang="en-US" dirty="0">
                <a:latin typeface="Tahoma"/>
                <a:ea typeface="Tahoma"/>
                <a:cs typeface="Tahoma"/>
              </a:rPr>
              <a:t>Places of public accommodation</a:t>
            </a:r>
            <a:endParaRPr lang="en-US" dirty="0"/>
          </a:p>
          <a:p>
            <a:pPr marL="342900" indent="-342900"/>
            <a:r>
              <a:rPr lang="en-US" dirty="0">
                <a:latin typeface="Tahoma"/>
                <a:ea typeface="Tahoma"/>
                <a:cs typeface="Tahoma"/>
              </a:rPr>
              <a:t>Commercial facilities</a:t>
            </a:r>
            <a:endParaRPr lang="en-US" dirty="0"/>
          </a:p>
          <a:p>
            <a:pPr marL="342900" indent="-342900"/>
            <a:r>
              <a:rPr lang="en-US" dirty="0">
                <a:latin typeface="Tahoma"/>
                <a:ea typeface="Tahoma"/>
                <a:cs typeface="Tahoma"/>
              </a:rPr>
              <a:t>The obligations of </a:t>
            </a:r>
            <a:r>
              <a:rPr lang="en-US" b="1" dirty="0">
                <a:latin typeface="Tahoma"/>
                <a:ea typeface="Tahoma"/>
                <a:cs typeface="Tahoma"/>
              </a:rPr>
              <a:t>Title III </a:t>
            </a:r>
            <a:r>
              <a:rPr lang="en-US" dirty="0">
                <a:latin typeface="Tahoma"/>
                <a:ea typeface="Tahoma"/>
                <a:cs typeface="Tahoma"/>
              </a:rPr>
              <a:t>only extend to</a:t>
            </a:r>
            <a:r>
              <a:rPr lang="en-US" b="1" dirty="0">
                <a:latin typeface="Tahoma"/>
                <a:ea typeface="Tahoma"/>
                <a:cs typeface="Tahoma"/>
              </a:rPr>
              <a:t> private entities</a:t>
            </a:r>
            <a:r>
              <a:rPr lang="en-US" dirty="0">
                <a:latin typeface="Tahoma"/>
                <a:ea typeface="Tahoma"/>
                <a:cs typeface="Tahoma"/>
              </a:rPr>
              <a:t>. State and local government entities are public entities covered by </a:t>
            </a:r>
            <a:r>
              <a:rPr lang="en-US" b="1" dirty="0">
                <a:latin typeface="Tahoma"/>
                <a:ea typeface="Tahoma"/>
                <a:cs typeface="Tahoma"/>
              </a:rPr>
              <a:t>Title II of the ADA</a:t>
            </a:r>
            <a:r>
              <a:rPr lang="en-US" dirty="0">
                <a:latin typeface="Tahoma"/>
                <a:ea typeface="Tahoma"/>
                <a:cs typeface="Tahoma"/>
              </a:rPr>
              <a:t>, not</a:t>
            </a:r>
            <a:r>
              <a:rPr lang="en-US" b="1" dirty="0">
                <a:latin typeface="Tahoma"/>
                <a:ea typeface="Tahoma"/>
                <a:cs typeface="Tahoma"/>
              </a:rPr>
              <a:t> </a:t>
            </a:r>
            <a:r>
              <a:rPr lang="en-US" dirty="0">
                <a:latin typeface="Tahoma"/>
                <a:ea typeface="Tahoma"/>
                <a:cs typeface="Tahoma"/>
              </a:rPr>
              <a:t>by </a:t>
            </a:r>
            <a:r>
              <a:rPr lang="en-US" b="1" dirty="0">
                <a:latin typeface="Tahoma"/>
                <a:ea typeface="Tahoma"/>
                <a:cs typeface="Tahoma"/>
              </a:rPr>
              <a:t>Title III</a:t>
            </a:r>
            <a:r>
              <a:rPr lang="en-US" dirty="0">
                <a:latin typeface="Tahoma"/>
                <a:ea typeface="Tahoma"/>
                <a:cs typeface="Tahoma"/>
              </a:rPr>
              <a:t>.</a:t>
            </a:r>
            <a:endParaRPr lang="en-US" dirty="0"/>
          </a:p>
          <a:p>
            <a:pPr lvl="1"/>
            <a:r>
              <a:rPr lang="en-US" dirty="0">
                <a:latin typeface="Tahoma"/>
                <a:ea typeface="Tahoma"/>
                <a:cs typeface="Tahoma"/>
              </a:rPr>
              <a:t>Relevant Examples: Privately-run summer camps, child-care programs, and recreational activities</a:t>
            </a:r>
          </a:p>
          <a:p>
            <a:endParaRPr lang="en-US" dirty="0"/>
          </a:p>
        </p:txBody>
      </p:sp>
    </p:spTree>
    <p:extLst>
      <p:ext uri="{BB962C8B-B14F-4D97-AF65-F5344CB8AC3E}">
        <p14:creationId xmlns:p14="http://schemas.microsoft.com/office/powerpoint/2010/main" val="52648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4F6C-33E2-45AF-8BB5-1693F16C46CF}"/>
              </a:ext>
            </a:extLst>
          </p:cNvPr>
          <p:cNvSpPr>
            <a:spLocks noGrp="1"/>
          </p:cNvSpPr>
          <p:nvPr>
            <p:ph type="title"/>
          </p:nvPr>
        </p:nvSpPr>
        <p:spPr/>
        <p:txBody>
          <a:bodyPr/>
          <a:lstStyle/>
          <a:p>
            <a:r>
              <a:rPr lang="en-US" dirty="0">
                <a:latin typeface="Tahoma"/>
                <a:ea typeface="Tahoma"/>
                <a:cs typeface="Tahoma"/>
              </a:rPr>
              <a:t>Application of Title III of the ADA  </a:t>
            </a:r>
          </a:p>
        </p:txBody>
      </p:sp>
      <p:sp>
        <p:nvSpPr>
          <p:cNvPr id="3" name="Content Placeholder 2">
            <a:extLst>
              <a:ext uri="{FF2B5EF4-FFF2-40B4-BE49-F238E27FC236}">
                <a16:creationId xmlns:a16="http://schemas.microsoft.com/office/drawing/2014/main" id="{51F1732E-9847-4352-AE83-F492E4567983}"/>
              </a:ext>
            </a:extLst>
          </p:cNvPr>
          <p:cNvSpPr>
            <a:spLocks noGrp="1"/>
          </p:cNvSpPr>
          <p:nvPr>
            <p:ph idx="1"/>
          </p:nvPr>
        </p:nvSpPr>
        <p:spPr/>
        <p:txBody>
          <a:bodyPr vert="horz" lIns="91440" tIns="45720" rIns="91440" bIns="45720" rtlCol="0" anchor="t">
            <a:noAutofit/>
          </a:bodyPr>
          <a:lstStyle/>
          <a:p>
            <a:pPr marL="457200" indent="-457200"/>
            <a:r>
              <a:rPr lang="en-US" sz="2000" dirty="0">
                <a:latin typeface="Tahoma"/>
                <a:ea typeface="Tahoma"/>
                <a:cs typeface="Tahoma"/>
              </a:rPr>
              <a:t>Must not discriminate against persons with disabilities on the basis of disability and provide an equal opportunity to participate </a:t>
            </a:r>
            <a:endParaRPr lang="en-US" sz="2000" dirty="0"/>
          </a:p>
          <a:p>
            <a:pPr marL="457200" indent="-457200"/>
            <a:r>
              <a:rPr lang="en-US" sz="2000" dirty="0">
                <a:latin typeface="Tahoma"/>
                <a:ea typeface="Tahoma"/>
                <a:cs typeface="Tahoma"/>
              </a:rPr>
              <a:t>Cannot exclude children with disabilities from their programs unless their presence would pose a </a:t>
            </a:r>
            <a:r>
              <a:rPr lang="en-US" sz="2000" b="1" dirty="0">
                <a:latin typeface="Tahoma"/>
                <a:ea typeface="Tahoma"/>
                <a:cs typeface="Tahoma"/>
              </a:rPr>
              <a:t>direct threat</a:t>
            </a:r>
            <a:r>
              <a:rPr lang="en-US" sz="2000" dirty="0">
                <a:latin typeface="Tahoma"/>
                <a:ea typeface="Tahoma"/>
                <a:cs typeface="Tahoma"/>
              </a:rPr>
              <a:t> to the health or safety of others or require a </a:t>
            </a:r>
            <a:r>
              <a:rPr lang="en-US" sz="2000" b="1" dirty="0">
                <a:latin typeface="Tahoma"/>
                <a:ea typeface="Tahoma"/>
                <a:cs typeface="Tahoma"/>
              </a:rPr>
              <a:t>fundamental alteration </a:t>
            </a:r>
            <a:r>
              <a:rPr lang="en-US" sz="2000" dirty="0">
                <a:latin typeface="Tahoma"/>
                <a:ea typeface="Tahoma"/>
                <a:cs typeface="Tahoma"/>
              </a:rPr>
              <a:t>of the program.</a:t>
            </a:r>
            <a:endParaRPr lang="en-US" sz="2000" dirty="0"/>
          </a:p>
          <a:p>
            <a:pPr marL="457200" indent="-457200"/>
            <a:r>
              <a:rPr lang="en-US" sz="2000" dirty="0">
                <a:latin typeface="Tahoma"/>
                <a:ea typeface="Tahoma"/>
                <a:cs typeface="Tahoma"/>
              </a:rPr>
              <a:t>Must make </a:t>
            </a:r>
            <a:r>
              <a:rPr lang="en-US" sz="2000" b="1" dirty="0">
                <a:latin typeface="Tahoma"/>
                <a:ea typeface="Tahoma"/>
                <a:cs typeface="Tahoma"/>
              </a:rPr>
              <a:t>reasonable modifications</a:t>
            </a:r>
            <a:r>
              <a:rPr lang="en-US" sz="2000" dirty="0">
                <a:latin typeface="Tahoma"/>
                <a:ea typeface="Tahoma"/>
                <a:cs typeface="Tahoma"/>
              </a:rPr>
              <a:t> to their policies and practices to integrate children, parents, and guardians with disabilities into their programs unless doing so would constitute a </a:t>
            </a:r>
            <a:r>
              <a:rPr lang="en-US" sz="2000" b="1" dirty="0">
                <a:latin typeface="Tahoma"/>
                <a:ea typeface="Tahoma"/>
                <a:cs typeface="Tahoma"/>
              </a:rPr>
              <a:t>fundamental alteration</a:t>
            </a:r>
            <a:r>
              <a:rPr lang="en-US" sz="2000" dirty="0">
                <a:latin typeface="Tahoma"/>
                <a:ea typeface="Tahoma"/>
                <a:cs typeface="Tahoma"/>
              </a:rPr>
              <a:t>.</a:t>
            </a:r>
            <a:endParaRPr lang="en-US" sz="2000" dirty="0"/>
          </a:p>
          <a:p>
            <a:pPr marL="457200" indent="-457200"/>
            <a:r>
              <a:rPr lang="en-US" sz="2000" dirty="0">
                <a:latin typeface="Tahoma"/>
                <a:ea typeface="Tahoma"/>
                <a:cs typeface="Tahoma"/>
              </a:rPr>
              <a:t>Must provide appropriate auxiliary aids and services needed for </a:t>
            </a:r>
            <a:r>
              <a:rPr lang="en-US" sz="2000" b="1" dirty="0">
                <a:latin typeface="Tahoma"/>
                <a:ea typeface="Tahoma"/>
                <a:cs typeface="Tahoma"/>
              </a:rPr>
              <a:t>effective</a:t>
            </a:r>
            <a:r>
              <a:rPr lang="en-US" sz="2000" i="1" dirty="0">
                <a:latin typeface="Tahoma"/>
                <a:ea typeface="Tahoma"/>
                <a:cs typeface="Tahoma"/>
              </a:rPr>
              <a:t> </a:t>
            </a:r>
            <a:r>
              <a:rPr lang="en-US" sz="2000" b="1" dirty="0">
                <a:latin typeface="Tahoma"/>
                <a:ea typeface="Tahoma"/>
                <a:cs typeface="Tahoma"/>
              </a:rPr>
              <a:t>communication</a:t>
            </a:r>
            <a:r>
              <a:rPr lang="en-US" sz="2000" dirty="0">
                <a:latin typeface="Tahoma"/>
                <a:ea typeface="Tahoma"/>
                <a:cs typeface="Tahoma"/>
              </a:rPr>
              <a:t> with children with disabilities, when doing so would not constitute an </a:t>
            </a:r>
            <a:r>
              <a:rPr lang="en-US" sz="2000" b="1" dirty="0">
                <a:latin typeface="Tahoma"/>
                <a:ea typeface="Tahoma"/>
                <a:cs typeface="Tahoma"/>
              </a:rPr>
              <a:t>undue burden</a:t>
            </a:r>
            <a:r>
              <a:rPr lang="en-US" sz="2000" dirty="0">
                <a:latin typeface="Tahoma"/>
                <a:ea typeface="Tahoma"/>
                <a:cs typeface="Tahoma"/>
              </a:rPr>
              <a:t>.</a:t>
            </a:r>
            <a:endParaRPr lang="en-US" sz="2000"/>
          </a:p>
          <a:p>
            <a:endParaRPr lang="en-US" sz="2000" dirty="0"/>
          </a:p>
          <a:p>
            <a:pPr marL="342900" indent="-342900"/>
            <a:endParaRPr lang="en-US" sz="2000" dirty="0">
              <a:latin typeface="Tahoma"/>
              <a:ea typeface="Tahoma"/>
              <a:cs typeface="Tahoma"/>
            </a:endParaRPr>
          </a:p>
        </p:txBody>
      </p:sp>
    </p:spTree>
    <p:extLst>
      <p:ext uri="{BB962C8B-B14F-4D97-AF65-F5344CB8AC3E}">
        <p14:creationId xmlns:p14="http://schemas.microsoft.com/office/powerpoint/2010/main" val="428530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28C9-E2CD-4069-869D-152D9E23C315}"/>
              </a:ext>
            </a:extLst>
          </p:cNvPr>
          <p:cNvSpPr>
            <a:spLocks noGrp="1"/>
          </p:cNvSpPr>
          <p:nvPr>
            <p:ph type="title"/>
          </p:nvPr>
        </p:nvSpPr>
        <p:spPr/>
        <p:txBody>
          <a:bodyPr/>
          <a:lstStyle/>
          <a:p>
            <a:r>
              <a:rPr lang="en-US" dirty="0">
                <a:latin typeface="Tahoma"/>
                <a:ea typeface="Tahoma"/>
                <a:cs typeface="Tahoma"/>
              </a:rPr>
              <a:t>Religious Based Programs </a:t>
            </a:r>
            <a:endParaRPr lang="en-US" dirty="0"/>
          </a:p>
        </p:txBody>
      </p:sp>
      <p:sp>
        <p:nvSpPr>
          <p:cNvPr id="3" name="Content Placeholder 2">
            <a:extLst>
              <a:ext uri="{FF2B5EF4-FFF2-40B4-BE49-F238E27FC236}">
                <a16:creationId xmlns:a16="http://schemas.microsoft.com/office/drawing/2014/main" id="{A5C77FC8-6458-49F7-9FCA-2B21C12BA3B0}"/>
              </a:ext>
            </a:extLst>
          </p:cNvPr>
          <p:cNvSpPr>
            <a:spLocks noGrp="1"/>
          </p:cNvSpPr>
          <p:nvPr>
            <p:ph idx="1"/>
          </p:nvPr>
        </p:nvSpPr>
        <p:spPr/>
        <p:txBody>
          <a:bodyPr vert="horz" lIns="91440" tIns="45720" rIns="91440" bIns="45720" rtlCol="0" anchor="t">
            <a:noAutofit/>
          </a:bodyPr>
          <a:lstStyle/>
          <a:p>
            <a:r>
              <a:rPr lang="en-US" dirty="0">
                <a:latin typeface="Tahoma"/>
                <a:ea typeface="Tahoma"/>
                <a:cs typeface="Tahoma"/>
              </a:rPr>
              <a:t>Programs </a:t>
            </a:r>
            <a:r>
              <a:rPr lang="en-US" b="1" dirty="0">
                <a:latin typeface="Tahoma"/>
                <a:ea typeface="Tahoma"/>
                <a:cs typeface="Tahoma"/>
              </a:rPr>
              <a:t>actually run</a:t>
            </a:r>
            <a:r>
              <a:rPr lang="en-US" dirty="0">
                <a:latin typeface="Tahoma"/>
                <a:ea typeface="Tahoma"/>
                <a:cs typeface="Tahoma"/>
              </a:rPr>
              <a:t> by religious entities such as churches, mosques, or synagogues are not covered by </a:t>
            </a:r>
            <a:r>
              <a:rPr lang="en-US" b="1" dirty="0">
                <a:latin typeface="Tahoma"/>
                <a:ea typeface="Tahoma"/>
                <a:cs typeface="Tahoma"/>
              </a:rPr>
              <a:t>Title III</a:t>
            </a:r>
            <a:r>
              <a:rPr lang="en-US" dirty="0">
                <a:latin typeface="Tahoma"/>
                <a:ea typeface="Tahoma"/>
                <a:cs typeface="Tahoma"/>
              </a:rPr>
              <a:t>. </a:t>
            </a:r>
          </a:p>
          <a:p>
            <a:r>
              <a:rPr lang="en-US" dirty="0">
                <a:latin typeface="Tahoma"/>
                <a:ea typeface="Tahoma"/>
                <a:cs typeface="Tahoma"/>
              </a:rPr>
              <a:t>Programs (not actually run by the religious organization) that are operating on the premises of a religious organization, however, are generally </a:t>
            </a:r>
            <a:r>
              <a:rPr lang="en-US" b="1" dirty="0">
                <a:latin typeface="Tahoma"/>
                <a:ea typeface="Tahoma"/>
                <a:cs typeface="Tahoma"/>
              </a:rPr>
              <a:t>not</a:t>
            </a:r>
            <a:r>
              <a:rPr lang="en-US" dirty="0">
                <a:latin typeface="Tahoma"/>
                <a:ea typeface="Tahoma"/>
                <a:cs typeface="Tahoma"/>
              </a:rPr>
              <a:t> exempt from </a:t>
            </a:r>
            <a:r>
              <a:rPr lang="en-US" b="1" dirty="0">
                <a:latin typeface="Tahoma"/>
                <a:ea typeface="Tahoma"/>
                <a:cs typeface="Tahoma"/>
              </a:rPr>
              <a:t>Title III</a:t>
            </a:r>
            <a:r>
              <a:rPr lang="en-US" dirty="0">
                <a:latin typeface="Tahoma"/>
                <a:ea typeface="Tahoma"/>
                <a:cs typeface="Tahoma"/>
              </a:rPr>
              <a:t>. </a:t>
            </a:r>
          </a:p>
          <a:p>
            <a:pPr lvl="1"/>
            <a:r>
              <a:rPr lang="en-US" dirty="0">
                <a:latin typeface="Tahoma"/>
                <a:ea typeface="Tahoma"/>
                <a:cs typeface="Tahoma"/>
              </a:rPr>
              <a:t>For example, if a private child care program is operated out of a church, pays rent to the church, and has no other connection to the church, the program has to comply with </a:t>
            </a:r>
            <a:r>
              <a:rPr lang="en-US" b="1" dirty="0">
                <a:latin typeface="Tahoma"/>
                <a:ea typeface="Tahoma"/>
                <a:cs typeface="Tahoma"/>
              </a:rPr>
              <a:t>Title III</a:t>
            </a:r>
            <a:r>
              <a:rPr lang="en-US" dirty="0">
                <a:latin typeface="Tahoma"/>
                <a:ea typeface="Tahoma"/>
                <a:cs typeface="Tahoma"/>
              </a:rPr>
              <a:t> but the, church does not.</a:t>
            </a:r>
            <a:endParaRPr lang="en-US" dirty="0"/>
          </a:p>
        </p:txBody>
      </p:sp>
    </p:spTree>
    <p:extLst>
      <p:ext uri="{BB962C8B-B14F-4D97-AF65-F5344CB8AC3E}">
        <p14:creationId xmlns:p14="http://schemas.microsoft.com/office/powerpoint/2010/main" val="1236546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E64A-4646-4825-875D-808B62402A80}"/>
              </a:ext>
            </a:extLst>
          </p:cNvPr>
          <p:cNvSpPr>
            <a:spLocks noGrp="1"/>
          </p:cNvSpPr>
          <p:nvPr>
            <p:ph type="title"/>
          </p:nvPr>
        </p:nvSpPr>
        <p:spPr/>
        <p:txBody>
          <a:bodyPr>
            <a:normAutofit/>
          </a:bodyPr>
          <a:lstStyle/>
          <a:p>
            <a:r>
              <a:rPr lang="en-US" sz="4000" dirty="0">
                <a:latin typeface="Tahoma"/>
                <a:ea typeface="Tahoma"/>
                <a:cs typeface="Tahoma"/>
              </a:rPr>
              <a:t>ADVOCACY AND LEGAL STRATEGIES</a:t>
            </a:r>
            <a:endParaRPr lang="en-US" sz="4000" dirty="0"/>
          </a:p>
        </p:txBody>
      </p:sp>
      <p:sp>
        <p:nvSpPr>
          <p:cNvPr id="3" name="Content Placeholder 2">
            <a:extLst>
              <a:ext uri="{FF2B5EF4-FFF2-40B4-BE49-F238E27FC236}">
                <a16:creationId xmlns:a16="http://schemas.microsoft.com/office/drawing/2014/main" id="{75ABE4D8-29B0-446C-9B57-7B6ED86F0317}"/>
              </a:ext>
            </a:extLst>
          </p:cNvPr>
          <p:cNvSpPr>
            <a:spLocks noGrp="1"/>
          </p:cNvSpPr>
          <p:nvPr>
            <p:ph idx="1"/>
          </p:nvPr>
        </p:nvSpPr>
        <p:spPr/>
        <p:txBody>
          <a:bodyPr vert="horz" lIns="91440" tIns="45720" rIns="91440" bIns="45720" rtlCol="0" anchor="t">
            <a:noAutofit/>
          </a:bodyPr>
          <a:lstStyle/>
          <a:p>
            <a:r>
              <a:rPr lang="en-US" sz="2200" b="1" dirty="0">
                <a:latin typeface="Tahoma"/>
                <a:ea typeface="Tahoma"/>
                <a:cs typeface="Tahoma"/>
              </a:rPr>
              <a:t>Advocacy Letter</a:t>
            </a:r>
          </a:p>
          <a:p>
            <a:pPr lvl="1"/>
            <a:r>
              <a:rPr lang="en-US" sz="2000" dirty="0">
                <a:latin typeface="Tahoma"/>
                <a:ea typeface="Tahoma"/>
                <a:cs typeface="Tahoma"/>
              </a:rPr>
              <a:t>Request records (with signed consent of the parent) if necessary </a:t>
            </a:r>
          </a:p>
          <a:p>
            <a:r>
              <a:rPr lang="en-US" sz="2200" b="1" dirty="0">
                <a:latin typeface="Tahoma"/>
                <a:ea typeface="Tahoma"/>
                <a:cs typeface="Tahoma"/>
              </a:rPr>
              <a:t>Request any denials in writing</a:t>
            </a:r>
            <a:endParaRPr lang="en-US" sz="2200" dirty="0">
              <a:latin typeface="Tahoma"/>
              <a:ea typeface="Tahoma"/>
              <a:cs typeface="Tahoma"/>
            </a:endParaRPr>
          </a:p>
          <a:p>
            <a:r>
              <a:rPr lang="en-US" sz="2200" b="1" dirty="0">
                <a:latin typeface="Tahoma"/>
                <a:ea typeface="Tahoma"/>
                <a:cs typeface="Tahoma"/>
              </a:rPr>
              <a:t>District 504 Grievance Procedures</a:t>
            </a:r>
          </a:p>
          <a:p>
            <a:r>
              <a:rPr lang="en-US" b="1" dirty="0">
                <a:latin typeface="Tahoma"/>
                <a:ea typeface="Tahoma"/>
                <a:cs typeface="Tahoma"/>
              </a:rPr>
              <a:t>State Complaint </a:t>
            </a:r>
          </a:p>
          <a:p>
            <a:r>
              <a:rPr lang="en-US" sz="2200" b="1" dirty="0">
                <a:latin typeface="Tahoma"/>
                <a:ea typeface="Tahoma"/>
                <a:cs typeface="Tahoma"/>
              </a:rPr>
              <a:t>OCR Complaint: </a:t>
            </a:r>
            <a:endParaRPr lang="en-US" dirty="0">
              <a:latin typeface="Tahoma"/>
              <a:ea typeface="Tahoma"/>
              <a:cs typeface="Tahoma"/>
            </a:endParaRPr>
          </a:p>
          <a:p>
            <a:pPr lvl="1"/>
            <a:r>
              <a:rPr lang="en-US" dirty="0">
                <a:latin typeface="Tahoma"/>
                <a:ea typeface="Tahoma"/>
                <a:cs typeface="Tahoma"/>
                <a:hlinkClick r:id="rId2"/>
              </a:rPr>
              <a:t>https://www2.ed.gov/about/offices/list/ocr/complaintprocess.html</a:t>
            </a:r>
            <a:endParaRPr lang="en-US">
              <a:latin typeface="Tahoma"/>
              <a:ea typeface="Tahoma"/>
              <a:cs typeface="Tahoma"/>
            </a:endParaRPr>
          </a:p>
          <a:p>
            <a:r>
              <a:rPr lang="en-US" sz="2200" b="1" dirty="0">
                <a:latin typeface="Tahoma"/>
                <a:ea typeface="Tahoma"/>
                <a:cs typeface="Tahoma"/>
              </a:rPr>
              <a:t>DOJ Complaint: </a:t>
            </a:r>
            <a:r>
              <a:rPr lang="en-US" sz="2000" dirty="0">
                <a:latin typeface="Tahoma"/>
                <a:ea typeface="Tahoma"/>
                <a:cs typeface="Tahoma"/>
                <a:hlinkClick r:id="rId3"/>
              </a:rPr>
              <a:t>https://www.ada.gov/filing_complaint.htm</a:t>
            </a:r>
            <a:endParaRPr lang="en-US" sz="2000" dirty="0">
              <a:latin typeface="Tahoma"/>
              <a:ea typeface="Tahoma"/>
              <a:cs typeface="Tahoma"/>
            </a:endParaRPr>
          </a:p>
          <a:p>
            <a:r>
              <a:rPr lang="en-US" sz="2200" b="1" dirty="0">
                <a:latin typeface="Tahoma"/>
                <a:ea typeface="Tahoma"/>
                <a:cs typeface="Tahoma"/>
              </a:rPr>
              <a:t>Due Process </a:t>
            </a:r>
            <a:r>
              <a:rPr lang="en-US" sz="2200" dirty="0">
                <a:latin typeface="Tahoma"/>
                <a:ea typeface="Tahoma"/>
                <a:cs typeface="Tahoma"/>
              </a:rPr>
              <a:t>(IDEA and Section 504) </a:t>
            </a:r>
          </a:p>
        </p:txBody>
      </p:sp>
    </p:spTree>
    <p:extLst>
      <p:ext uri="{BB962C8B-B14F-4D97-AF65-F5344CB8AC3E}">
        <p14:creationId xmlns:p14="http://schemas.microsoft.com/office/powerpoint/2010/main" val="1019797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0592-84C8-454C-B18C-B4706EBDFB0A}"/>
              </a:ext>
            </a:extLst>
          </p:cNvPr>
          <p:cNvSpPr>
            <a:spLocks noGrp="1"/>
          </p:cNvSpPr>
          <p:nvPr>
            <p:ph type="title"/>
          </p:nvPr>
        </p:nvSpPr>
        <p:spPr/>
        <p:txBody>
          <a:bodyPr/>
          <a:lstStyle/>
          <a:p>
            <a:r>
              <a:rPr lang="en-US" dirty="0">
                <a:latin typeface="Tahoma"/>
                <a:ea typeface="Tahoma"/>
                <a:cs typeface="Tahoma"/>
              </a:rPr>
              <a:t>HYPOTHETICAL #1</a:t>
            </a:r>
            <a:endParaRPr lang="en-US" dirty="0"/>
          </a:p>
        </p:txBody>
      </p:sp>
      <p:sp>
        <p:nvSpPr>
          <p:cNvPr id="3" name="Content Placeholder 2">
            <a:extLst>
              <a:ext uri="{FF2B5EF4-FFF2-40B4-BE49-F238E27FC236}">
                <a16:creationId xmlns:a16="http://schemas.microsoft.com/office/drawing/2014/main" id="{C7BBD0F1-DED7-41AF-AEFB-72056879CE31}"/>
              </a:ext>
            </a:extLst>
          </p:cNvPr>
          <p:cNvSpPr>
            <a:spLocks noGrp="1"/>
          </p:cNvSpPr>
          <p:nvPr>
            <p:ph idx="1"/>
          </p:nvPr>
        </p:nvSpPr>
        <p:spPr/>
        <p:txBody>
          <a:bodyPr vert="horz" lIns="91440" tIns="45720" rIns="91440" bIns="45720" rtlCol="0" anchor="t">
            <a:noAutofit/>
          </a:bodyPr>
          <a:lstStyle/>
          <a:p>
            <a:pPr marL="0" indent="0">
              <a:buNone/>
            </a:pPr>
            <a:r>
              <a:rPr lang="en-US" dirty="0">
                <a:latin typeface="Tahoma"/>
                <a:ea typeface="Tahoma"/>
                <a:cs typeface="Tahoma"/>
              </a:rPr>
              <a:t>A Local Hospital provides and administers a summer camp program for children called "Fun in the Sun." The Summer Camp is generally scheduled for eight weeks in the summer. Camp activities include games, sports, crafts, swimming and field trips. The parents of a child with Type I Diabetes who needs constant glucose monitoring and insulin administration sought to enroll her in the camp. The camp refused to enroll the child in the camp, stating that it does not have a nurse available to provide medical services. The mother of the child has to take FMLA to care for her child over the summer as a result. </a:t>
            </a:r>
            <a:endParaRPr lang="en-US" dirty="0"/>
          </a:p>
        </p:txBody>
      </p:sp>
    </p:spTree>
    <p:extLst>
      <p:ext uri="{BB962C8B-B14F-4D97-AF65-F5344CB8AC3E}">
        <p14:creationId xmlns:p14="http://schemas.microsoft.com/office/powerpoint/2010/main" val="695512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F4E9-6180-46F3-A7BF-6CF5D1E12CA8}"/>
              </a:ext>
            </a:extLst>
          </p:cNvPr>
          <p:cNvSpPr>
            <a:spLocks noGrp="1"/>
          </p:cNvSpPr>
          <p:nvPr>
            <p:ph type="title"/>
          </p:nvPr>
        </p:nvSpPr>
        <p:spPr/>
        <p:txBody>
          <a:bodyPr/>
          <a:lstStyle/>
          <a:p>
            <a:r>
              <a:rPr lang="en-US" dirty="0">
                <a:latin typeface="Tahoma"/>
                <a:ea typeface="Tahoma"/>
                <a:cs typeface="Tahoma"/>
              </a:rPr>
              <a:t>HYPOTHETICAL #2</a:t>
            </a:r>
            <a:endParaRPr lang="en-US" dirty="0"/>
          </a:p>
        </p:txBody>
      </p:sp>
      <p:sp>
        <p:nvSpPr>
          <p:cNvPr id="3" name="Content Placeholder 2">
            <a:extLst>
              <a:ext uri="{FF2B5EF4-FFF2-40B4-BE49-F238E27FC236}">
                <a16:creationId xmlns:a16="http://schemas.microsoft.com/office/drawing/2014/main" id="{D2D71A0F-FA7C-4330-9067-2DE228AC8221}"/>
              </a:ext>
            </a:extLst>
          </p:cNvPr>
          <p:cNvSpPr>
            <a:spLocks noGrp="1"/>
          </p:cNvSpPr>
          <p:nvPr>
            <p:ph idx="1"/>
          </p:nvPr>
        </p:nvSpPr>
        <p:spPr/>
        <p:txBody>
          <a:bodyPr vert="horz" lIns="91440" tIns="45720" rIns="91440" bIns="45720" rtlCol="0" anchor="t">
            <a:noAutofit/>
          </a:bodyPr>
          <a:lstStyle/>
          <a:p>
            <a:pPr marL="0" indent="0">
              <a:buNone/>
            </a:pPr>
            <a:endParaRPr lang="en-US" dirty="0">
              <a:latin typeface="Tahoma"/>
              <a:ea typeface="Tahoma"/>
              <a:cs typeface="Tahoma"/>
            </a:endParaRPr>
          </a:p>
          <a:p>
            <a:pPr marL="0" indent="0">
              <a:buNone/>
            </a:pPr>
            <a:endParaRPr lang="en-US" dirty="0">
              <a:latin typeface="Tahoma"/>
              <a:ea typeface="Tahoma"/>
              <a:cs typeface="Tahoma"/>
            </a:endParaRPr>
          </a:p>
          <a:p>
            <a:pPr marL="0" indent="0">
              <a:buNone/>
            </a:pPr>
            <a:r>
              <a:rPr lang="en-US" dirty="0">
                <a:latin typeface="Tahoma"/>
                <a:ea typeface="Tahoma"/>
                <a:cs typeface="Tahoma"/>
              </a:rPr>
              <a:t>A child in Sunshine School District with an IEP for Speech and Language Impairment is nonverbal and uses an assistive technology device to communicate with others. The child knows some ASL and wishes to participate in Chorus with his friends.  </a:t>
            </a:r>
            <a:endParaRPr lang="en-US" dirty="0"/>
          </a:p>
        </p:txBody>
      </p:sp>
    </p:spTree>
    <p:extLst>
      <p:ext uri="{BB962C8B-B14F-4D97-AF65-F5344CB8AC3E}">
        <p14:creationId xmlns:p14="http://schemas.microsoft.com/office/powerpoint/2010/main" val="1512582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88E1-0E9A-42A6-9E7C-E56A28FCD1AD}"/>
              </a:ext>
            </a:extLst>
          </p:cNvPr>
          <p:cNvSpPr>
            <a:spLocks noGrp="1"/>
          </p:cNvSpPr>
          <p:nvPr>
            <p:ph type="title"/>
          </p:nvPr>
        </p:nvSpPr>
        <p:spPr/>
        <p:txBody>
          <a:bodyPr/>
          <a:lstStyle/>
          <a:p>
            <a:r>
              <a:rPr lang="en-US" dirty="0">
                <a:latin typeface="Tahoma"/>
                <a:ea typeface="Tahoma"/>
                <a:cs typeface="Tahoma"/>
              </a:rPr>
              <a:t>HYPOTHETICAL #3</a:t>
            </a:r>
            <a:endParaRPr lang="en-US" dirty="0"/>
          </a:p>
        </p:txBody>
      </p:sp>
      <p:sp>
        <p:nvSpPr>
          <p:cNvPr id="3" name="Content Placeholder 2">
            <a:extLst>
              <a:ext uri="{FF2B5EF4-FFF2-40B4-BE49-F238E27FC236}">
                <a16:creationId xmlns:a16="http://schemas.microsoft.com/office/drawing/2014/main" id="{E3A0CEBE-51D1-4217-BE76-D79DDFFA6781}"/>
              </a:ext>
            </a:extLst>
          </p:cNvPr>
          <p:cNvSpPr>
            <a:spLocks noGrp="1"/>
          </p:cNvSpPr>
          <p:nvPr>
            <p:ph idx="1"/>
          </p:nvPr>
        </p:nvSpPr>
        <p:spPr/>
        <p:txBody>
          <a:bodyPr vert="horz" lIns="91440" tIns="45720" rIns="91440" bIns="45720" rtlCol="0" anchor="t">
            <a:noAutofit/>
          </a:bodyPr>
          <a:lstStyle/>
          <a:p>
            <a:endParaRPr lang="en-US" dirty="0">
              <a:latin typeface="Tahoma"/>
              <a:ea typeface="Tahoma"/>
              <a:cs typeface="Tahoma"/>
            </a:endParaRPr>
          </a:p>
          <a:p>
            <a:pPr marL="0" indent="0">
              <a:buNone/>
            </a:pPr>
            <a:r>
              <a:rPr lang="en-US" dirty="0">
                <a:latin typeface="Tahoma"/>
                <a:ea typeface="Tahoma"/>
                <a:cs typeface="Tahoma"/>
              </a:rPr>
              <a:t>An after-school program in Sunshine District has a policy that student must be able to appropriately behave according to its code of conduct in an environment where supervision is provided at a 1:25 (Adult to students) ratio. A student with an IEP for Autism Spectrum Disorder and Language Impairment is suspended from the program due to disruptive behaviors such as elopement and throwing objects towards others. </a:t>
            </a:r>
            <a:endParaRPr lang="en-US"/>
          </a:p>
        </p:txBody>
      </p:sp>
    </p:spTree>
    <p:extLst>
      <p:ext uri="{BB962C8B-B14F-4D97-AF65-F5344CB8AC3E}">
        <p14:creationId xmlns:p14="http://schemas.microsoft.com/office/powerpoint/2010/main" val="3394085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CEAA-EA14-4656-93A6-EA8EC502FD26}"/>
              </a:ext>
            </a:extLst>
          </p:cNvPr>
          <p:cNvSpPr>
            <a:spLocks noGrp="1"/>
          </p:cNvSpPr>
          <p:nvPr>
            <p:ph type="title"/>
          </p:nvPr>
        </p:nvSpPr>
        <p:spPr/>
        <p:txBody>
          <a:bodyPr/>
          <a:lstStyle/>
          <a:p>
            <a:r>
              <a:rPr lang="en-US" dirty="0">
                <a:latin typeface="Tahoma"/>
                <a:ea typeface="Tahoma"/>
                <a:cs typeface="Tahoma"/>
              </a:rPr>
              <a:t>Resources </a:t>
            </a:r>
            <a:endParaRPr lang="en-US" dirty="0"/>
          </a:p>
        </p:txBody>
      </p:sp>
      <p:sp>
        <p:nvSpPr>
          <p:cNvPr id="3" name="Content Placeholder 2">
            <a:extLst>
              <a:ext uri="{FF2B5EF4-FFF2-40B4-BE49-F238E27FC236}">
                <a16:creationId xmlns:a16="http://schemas.microsoft.com/office/drawing/2014/main" id="{D82B7079-D648-4202-8660-F9F50344B163}"/>
              </a:ext>
            </a:extLst>
          </p:cNvPr>
          <p:cNvSpPr>
            <a:spLocks noGrp="1"/>
          </p:cNvSpPr>
          <p:nvPr>
            <p:ph idx="1"/>
          </p:nvPr>
        </p:nvSpPr>
        <p:spPr/>
        <p:txBody>
          <a:bodyPr vert="horz" lIns="91440" tIns="45720" rIns="91440" bIns="45720" rtlCol="0" anchor="t">
            <a:noAutofit/>
          </a:bodyPr>
          <a:lstStyle/>
          <a:p>
            <a:endParaRPr lang="en-US" dirty="0">
              <a:latin typeface="Tahoma"/>
              <a:ea typeface="Tahoma"/>
              <a:cs typeface="Tahoma"/>
            </a:endParaRPr>
          </a:p>
          <a:p>
            <a:endParaRPr lang="en-US" dirty="0">
              <a:latin typeface="Tahoma"/>
              <a:ea typeface="Tahoma"/>
              <a:cs typeface="Tahoma"/>
            </a:endParaRPr>
          </a:p>
          <a:p>
            <a:r>
              <a:rPr lang="en-US" dirty="0">
                <a:latin typeface="Tahoma"/>
                <a:ea typeface="Tahoma"/>
                <a:cs typeface="Tahoma"/>
                <a:hlinkClick r:id="" action="ppaction://noaction"/>
              </a:rPr>
              <a:t>http://www.fldoe.org/academics/exceptional-student-edu/</a:t>
            </a:r>
            <a:endParaRPr lang="en-US"/>
          </a:p>
          <a:p>
            <a:r>
              <a:rPr lang="en-US" dirty="0">
                <a:hlinkClick r:id="rId2"/>
              </a:rPr>
              <a:t>https://www2.ed.gov/about/offices/list/ocr/index.html</a:t>
            </a:r>
            <a:endParaRPr lang="en-US" dirty="0"/>
          </a:p>
          <a:p>
            <a:r>
              <a:rPr lang="en-US" dirty="0">
                <a:hlinkClick r:id="rId3"/>
              </a:rPr>
              <a:t>https://www.ada.gov/</a:t>
            </a:r>
            <a:endParaRPr lang="en-US" dirty="0"/>
          </a:p>
          <a:p>
            <a:r>
              <a:rPr lang="en-US" dirty="0">
                <a:hlinkClick r:id="rId4"/>
              </a:rPr>
              <a:t>https://www.wrightslaw.com/</a:t>
            </a: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62339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We Will Cover </a:t>
            </a:r>
          </a:p>
        </p:txBody>
      </p:sp>
      <p:sp>
        <p:nvSpPr>
          <p:cNvPr id="3" name="Content Placeholder 2"/>
          <p:cNvSpPr>
            <a:spLocks noGrp="1"/>
          </p:cNvSpPr>
          <p:nvPr>
            <p:ph idx="1"/>
          </p:nvPr>
        </p:nvSpPr>
        <p:spPr/>
        <p:txBody>
          <a:bodyPr vert="horz" lIns="91440" tIns="45720" rIns="91440" bIns="45720" rtlCol="0" anchor="t">
            <a:noAutofit/>
          </a:bodyPr>
          <a:lstStyle/>
          <a:p>
            <a:r>
              <a:rPr lang="en-US" sz="3200">
                <a:latin typeface="Tahoma"/>
                <a:ea typeface="Tahoma"/>
                <a:cs typeface="Tahoma"/>
              </a:rPr>
              <a:t>Applicable Laws, regulations, and guidance that govern accessibility to activities for children with disabilities beyond the school day</a:t>
            </a:r>
          </a:p>
          <a:p>
            <a:r>
              <a:rPr lang="en-US" sz="3200">
                <a:latin typeface="Tahoma"/>
                <a:ea typeface="Tahoma"/>
                <a:cs typeface="Tahoma"/>
              </a:rPr>
              <a:t>Case Examples</a:t>
            </a:r>
          </a:p>
          <a:p>
            <a:r>
              <a:rPr lang="en-US" sz="3200"/>
              <a:t>Advocacy and Legal Strategies </a:t>
            </a:r>
          </a:p>
          <a:p>
            <a:r>
              <a:rPr lang="en-US" sz="3200">
                <a:latin typeface="Tahoma"/>
                <a:ea typeface="Tahoma"/>
                <a:cs typeface="Tahoma"/>
              </a:rPr>
              <a:t>Hypotheticals </a:t>
            </a:r>
            <a:endParaRPr lang="en-US" sz="3200"/>
          </a:p>
          <a:p>
            <a:endParaRPr lang="en-US" sz="3200"/>
          </a:p>
          <a:p>
            <a:pPr lvl="1"/>
            <a:endParaRPr lang="en-US"/>
          </a:p>
          <a:p>
            <a:endParaRPr lang="en-US"/>
          </a:p>
          <a:p>
            <a:endParaRPr lang="en-US"/>
          </a:p>
        </p:txBody>
      </p:sp>
    </p:spTree>
    <p:extLst>
      <p:ext uri="{BB962C8B-B14F-4D97-AF65-F5344CB8AC3E}">
        <p14:creationId xmlns:p14="http://schemas.microsoft.com/office/powerpoint/2010/main" val="564095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25C20-ACA8-4588-AC80-A76A9E02E8DF}"/>
              </a:ext>
            </a:extLst>
          </p:cNvPr>
          <p:cNvSpPr>
            <a:spLocks noGrp="1"/>
          </p:cNvSpPr>
          <p:nvPr>
            <p:ph type="ctrTitle"/>
          </p:nvPr>
        </p:nvSpPr>
        <p:spPr/>
        <p:txBody>
          <a:bodyPr/>
          <a:lstStyle/>
          <a:p>
            <a:r>
              <a:rPr lang="en-US" dirty="0">
                <a:latin typeface="Tahoma"/>
                <a:ea typeface="Tahoma"/>
                <a:cs typeface="Tahoma"/>
              </a:rPr>
              <a:t>Contact Us: </a:t>
            </a:r>
            <a:br>
              <a:rPr lang="en-US" dirty="0">
                <a:latin typeface="Tahoma"/>
                <a:ea typeface="Tahoma"/>
                <a:cs typeface="Tahoma"/>
              </a:rPr>
            </a:br>
            <a:r>
              <a:rPr lang="en-US" sz="4000" dirty="0">
                <a:latin typeface="Tahoma"/>
                <a:ea typeface="Tahoma"/>
                <a:cs typeface="Tahoma"/>
              </a:rPr>
              <a:t>800.342.0823</a:t>
            </a:r>
            <a:endParaRPr lang="en-US" sz="4000" dirty="0"/>
          </a:p>
        </p:txBody>
      </p:sp>
      <p:sp>
        <p:nvSpPr>
          <p:cNvPr id="3" name="Subtitle 2">
            <a:extLst>
              <a:ext uri="{FF2B5EF4-FFF2-40B4-BE49-F238E27FC236}">
                <a16:creationId xmlns:a16="http://schemas.microsoft.com/office/drawing/2014/main" id="{E729E430-7E46-48B8-9C2A-C113B42BBF5F}"/>
              </a:ext>
            </a:extLst>
          </p:cNvPr>
          <p:cNvSpPr>
            <a:spLocks noGrp="1"/>
          </p:cNvSpPr>
          <p:nvPr>
            <p:ph type="subTitle" idx="1"/>
          </p:nvPr>
        </p:nvSpPr>
        <p:spPr/>
        <p:txBody>
          <a:bodyPr vert="horz" lIns="91440" tIns="45720" rIns="91440" bIns="45720" rtlCol="0" anchor="t">
            <a:normAutofit/>
          </a:bodyPr>
          <a:lstStyle/>
          <a:p>
            <a:r>
              <a:rPr lang="en-US" sz="3200" dirty="0">
                <a:latin typeface="Tahoma"/>
                <a:ea typeface="Tahoma"/>
                <a:cs typeface="Tahoma"/>
              </a:rPr>
              <a:t>www.disabilityrightsflorida.org</a:t>
            </a:r>
            <a:endParaRPr lang="en-US" sz="3200" dirty="0"/>
          </a:p>
        </p:txBody>
      </p:sp>
    </p:spTree>
    <p:extLst>
      <p:ext uri="{BB962C8B-B14F-4D97-AF65-F5344CB8AC3E}">
        <p14:creationId xmlns:p14="http://schemas.microsoft.com/office/powerpoint/2010/main" val="145995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Activities Beyond the School Day </a:t>
            </a:r>
          </a:p>
        </p:txBody>
      </p:sp>
      <p:sp>
        <p:nvSpPr>
          <p:cNvPr id="3" name="Content Placeholder 2"/>
          <p:cNvSpPr>
            <a:spLocks noGrp="1"/>
          </p:cNvSpPr>
          <p:nvPr>
            <p:ph idx="1"/>
          </p:nvPr>
        </p:nvSpPr>
        <p:spPr/>
        <p:txBody>
          <a:bodyPr vert="horz" lIns="91440" tIns="45720" rIns="91440" bIns="45720" rtlCol="0" anchor="t">
            <a:noAutofit/>
          </a:bodyPr>
          <a:lstStyle/>
          <a:p>
            <a:endParaRPr lang="en-US" dirty="0">
              <a:latin typeface="Tahoma"/>
              <a:ea typeface="Tahoma"/>
              <a:cs typeface="Tahoma"/>
            </a:endParaRPr>
          </a:p>
          <a:p>
            <a:r>
              <a:rPr lang="en-US" dirty="0">
                <a:latin typeface="Tahoma"/>
                <a:ea typeface="Tahoma"/>
                <a:cs typeface="Tahoma"/>
              </a:rPr>
              <a:t>S</a:t>
            </a:r>
            <a:r>
              <a:rPr lang="en-US" sz="2800" dirty="0">
                <a:latin typeface="Tahoma"/>
                <a:ea typeface="Tahoma"/>
                <a:cs typeface="Tahoma"/>
              </a:rPr>
              <a:t>chool-Based Extracurricular Activities and Programs </a:t>
            </a:r>
            <a:endParaRPr lang="en-US" sz="2800" dirty="0"/>
          </a:p>
          <a:p>
            <a:pPr lvl="1"/>
            <a:r>
              <a:rPr lang="en-US" sz="2400" dirty="0">
                <a:latin typeface="Tahoma"/>
                <a:ea typeface="Tahoma"/>
                <a:cs typeface="Tahoma"/>
              </a:rPr>
              <a:t>Examples: Field trips, Athletics, Student Organizations, Student Clubs, Chorus, Band, Drama</a:t>
            </a:r>
          </a:p>
          <a:p>
            <a:r>
              <a:rPr lang="en-US" sz="2800" dirty="0">
                <a:latin typeface="Tahoma"/>
                <a:ea typeface="Tahoma"/>
                <a:cs typeface="Tahoma"/>
              </a:rPr>
              <a:t>School-Based Before and After School Programs </a:t>
            </a:r>
            <a:endParaRPr lang="en-US" sz="2800" dirty="0"/>
          </a:p>
          <a:p>
            <a:r>
              <a:rPr lang="en-US" sz="2800" dirty="0">
                <a:latin typeface="Tahoma"/>
                <a:ea typeface="Tahoma"/>
                <a:cs typeface="Tahoma"/>
              </a:rPr>
              <a:t>Community-Based Programs (Public or Private)</a:t>
            </a:r>
            <a:r>
              <a:rPr lang="en-US" dirty="0">
                <a:latin typeface="Tahoma"/>
                <a:ea typeface="Tahoma"/>
                <a:cs typeface="Tahoma"/>
              </a:rPr>
              <a:t> </a:t>
            </a:r>
            <a:endParaRPr lang="en-US" dirty="0"/>
          </a:p>
          <a:p>
            <a:pPr lvl="1"/>
            <a:r>
              <a:rPr lang="en-US" sz="2400" dirty="0">
                <a:latin typeface="Tahoma"/>
                <a:ea typeface="Tahoma"/>
                <a:cs typeface="Tahoma"/>
              </a:rPr>
              <a:t>Examples: Recreational Sports and Summer Camps </a:t>
            </a:r>
            <a:endParaRPr lang="en-US" sz="2400" dirty="0"/>
          </a:p>
        </p:txBody>
      </p:sp>
    </p:spTree>
    <p:extLst>
      <p:ext uri="{BB962C8B-B14F-4D97-AF65-F5344CB8AC3E}">
        <p14:creationId xmlns:p14="http://schemas.microsoft.com/office/powerpoint/2010/main" val="334567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ahoma"/>
                <a:ea typeface="Tahoma"/>
                <a:cs typeface="Tahoma"/>
              </a:rPr>
              <a:t>Benefits of Extracurricular and </a:t>
            </a:r>
            <a:br>
              <a:rPr lang="en-US" sz="3600" dirty="0">
                <a:latin typeface="Tahoma"/>
                <a:ea typeface="Tahoma"/>
                <a:cs typeface="Tahoma"/>
              </a:rPr>
            </a:br>
            <a:r>
              <a:rPr lang="en-US" sz="3600" dirty="0">
                <a:latin typeface="Tahoma"/>
                <a:ea typeface="Tahoma"/>
                <a:cs typeface="Tahoma"/>
              </a:rPr>
              <a:t>After School Activities </a:t>
            </a:r>
            <a:endParaRPr lang="en-US" sz="3600"/>
          </a:p>
        </p:txBody>
      </p:sp>
      <p:sp>
        <p:nvSpPr>
          <p:cNvPr id="3" name="Content Placeholder 2"/>
          <p:cNvSpPr>
            <a:spLocks noGrp="1"/>
          </p:cNvSpPr>
          <p:nvPr>
            <p:ph idx="1"/>
          </p:nvPr>
        </p:nvSpPr>
        <p:spPr/>
        <p:txBody>
          <a:bodyPr vert="horz" lIns="91440" tIns="45720" rIns="91440" bIns="45720" rtlCol="0" anchor="t">
            <a:noAutofit/>
          </a:bodyPr>
          <a:lstStyle/>
          <a:p>
            <a:r>
              <a:rPr lang="en-US" dirty="0">
                <a:latin typeface="Tahoma"/>
                <a:ea typeface="Tahoma"/>
                <a:cs typeface="Tahoma"/>
              </a:rPr>
              <a:t>Improved Academic Performance </a:t>
            </a:r>
            <a:endParaRPr lang="en-US" dirty="0"/>
          </a:p>
          <a:p>
            <a:r>
              <a:rPr lang="en-US" dirty="0">
                <a:latin typeface="Tahoma"/>
                <a:ea typeface="Tahoma"/>
                <a:cs typeface="Tahoma"/>
              </a:rPr>
              <a:t>Lower drop-out rates </a:t>
            </a:r>
            <a:endParaRPr lang="en-US" dirty="0"/>
          </a:p>
          <a:p>
            <a:r>
              <a:rPr lang="en-US" dirty="0">
                <a:latin typeface="Tahoma"/>
                <a:ea typeface="Tahoma"/>
                <a:cs typeface="Tahoma"/>
              </a:rPr>
              <a:t>Increased opportunity for socialization with peers </a:t>
            </a:r>
            <a:endParaRPr lang="en-US" dirty="0"/>
          </a:p>
          <a:p>
            <a:r>
              <a:rPr lang="en-US" dirty="0">
                <a:latin typeface="Tahoma"/>
                <a:ea typeface="Tahoma"/>
                <a:cs typeface="Tahoma"/>
              </a:rPr>
              <a:t>Increased self-esteem and sense of belonging </a:t>
            </a:r>
            <a:endParaRPr lang="en-US" dirty="0"/>
          </a:p>
          <a:p>
            <a:r>
              <a:rPr lang="en-US" dirty="0">
                <a:latin typeface="Tahoma"/>
                <a:ea typeface="Tahoma"/>
                <a:cs typeface="Tahoma"/>
              </a:rPr>
              <a:t>Safety and supervision </a:t>
            </a:r>
            <a:endParaRPr lang="en-US" dirty="0"/>
          </a:p>
          <a:p>
            <a:r>
              <a:rPr lang="en-US" dirty="0">
                <a:latin typeface="Tahoma"/>
                <a:ea typeface="Tahoma"/>
                <a:cs typeface="Tahoma"/>
              </a:rPr>
              <a:t>Structured academic Support </a:t>
            </a:r>
            <a:endParaRPr lang="en-US" dirty="0"/>
          </a:p>
          <a:p>
            <a:r>
              <a:rPr lang="en-US" dirty="0">
                <a:latin typeface="Tahoma"/>
                <a:ea typeface="Tahoma"/>
                <a:cs typeface="Tahoma"/>
              </a:rPr>
              <a:t>Exposure to new interests </a:t>
            </a:r>
            <a:endParaRPr lang="en-US" dirty="0"/>
          </a:p>
          <a:p>
            <a:r>
              <a:rPr lang="en-US" dirty="0">
                <a:latin typeface="Tahoma"/>
                <a:ea typeface="Tahoma"/>
                <a:cs typeface="Tahoma"/>
              </a:rPr>
              <a:t>Boosts college applications and résumés</a:t>
            </a:r>
          </a:p>
          <a:p>
            <a:endParaRPr lang="en-US"/>
          </a:p>
          <a:p>
            <a:endParaRPr lang="en-US"/>
          </a:p>
        </p:txBody>
      </p:sp>
    </p:spTree>
    <p:extLst>
      <p:ext uri="{BB962C8B-B14F-4D97-AF65-F5344CB8AC3E}">
        <p14:creationId xmlns:p14="http://schemas.microsoft.com/office/powerpoint/2010/main" val="423908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ahoma"/>
                <a:ea typeface="Tahoma"/>
                <a:cs typeface="Tahoma"/>
              </a:rPr>
              <a:t>Benefits of Inclusion of </a:t>
            </a:r>
            <a:br>
              <a:rPr lang="en-US" sz="3600" dirty="0">
                <a:latin typeface="Tahoma"/>
                <a:ea typeface="Tahoma"/>
                <a:cs typeface="Tahoma"/>
              </a:rPr>
            </a:br>
            <a:r>
              <a:rPr lang="en-US" sz="3600" dirty="0">
                <a:latin typeface="Tahoma"/>
                <a:ea typeface="Tahoma"/>
                <a:cs typeface="Tahoma"/>
              </a:rPr>
              <a:t>Children with Disabilities </a:t>
            </a:r>
            <a:endParaRPr lang="en-US" sz="3600" dirty="0"/>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sz="2800" b="1" dirty="0">
                <a:latin typeface="Tahoma"/>
                <a:ea typeface="Tahoma"/>
                <a:cs typeface="Tahoma"/>
              </a:rPr>
              <a:t>Mutually Beneficial</a:t>
            </a:r>
            <a:endParaRPr lang="en-US" dirty="0"/>
          </a:p>
          <a:p>
            <a:pPr marL="342900" indent="-342900"/>
            <a:r>
              <a:rPr lang="en-US" dirty="0">
                <a:latin typeface="Tahoma"/>
                <a:ea typeface="Tahoma"/>
                <a:cs typeface="Tahoma"/>
              </a:rPr>
              <a:t>Provides</a:t>
            </a:r>
            <a:r>
              <a:rPr lang="en-US" sz="2400" dirty="0">
                <a:latin typeface="Tahoma"/>
                <a:ea typeface="Tahoma"/>
                <a:cs typeface="Tahoma"/>
              </a:rPr>
              <a:t> opportunities for children with disabilities to develop social and communication skills </a:t>
            </a:r>
            <a:endParaRPr lang="en-US" dirty="0"/>
          </a:p>
          <a:p>
            <a:pPr marL="342900" indent="-342900"/>
            <a:r>
              <a:rPr lang="en-US" sz="2400" dirty="0">
                <a:latin typeface="Tahoma"/>
                <a:ea typeface="Tahoma"/>
                <a:cs typeface="Tahoma"/>
              </a:rPr>
              <a:t>Increased contact with peers without disabilities will help prepare for life after school </a:t>
            </a:r>
            <a:endParaRPr lang="en-US" dirty="0"/>
          </a:p>
          <a:p>
            <a:pPr marL="342900" indent="-342900"/>
            <a:r>
              <a:rPr lang="en-US" sz="2400" dirty="0">
                <a:latin typeface="Tahoma"/>
                <a:ea typeface="Tahoma"/>
                <a:cs typeface="Tahoma"/>
              </a:rPr>
              <a:t>Children without disabilities will have the opportunity to learn and appreciate diversity and prepare for life in an inclusive society </a:t>
            </a:r>
            <a:endParaRPr lang="en-US" dirty="0"/>
          </a:p>
          <a:p>
            <a:pPr marL="342900" indent="-342900"/>
            <a:r>
              <a:rPr lang="en-US" sz="2400" dirty="0">
                <a:latin typeface="Tahoma"/>
                <a:ea typeface="Tahoma"/>
                <a:cs typeface="Tahoma"/>
              </a:rPr>
              <a:t>Opportunity for all to build and maintain friendships </a:t>
            </a:r>
            <a:endParaRPr lang="en-US" sz="2400" dirty="0"/>
          </a:p>
          <a:p>
            <a:endParaRPr lang="en-US"/>
          </a:p>
        </p:txBody>
      </p:sp>
    </p:spTree>
    <p:extLst>
      <p:ext uri="{BB962C8B-B14F-4D97-AF65-F5344CB8AC3E}">
        <p14:creationId xmlns:p14="http://schemas.microsoft.com/office/powerpoint/2010/main" val="12849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226"/>
            <a:ext cx="10515600" cy="908783"/>
          </a:xfrm>
        </p:spPr>
        <p:txBody>
          <a:bodyPr/>
          <a:lstStyle/>
          <a:p>
            <a:r>
              <a:rPr lang="en-US"/>
              <a:t>Legal Authority </a:t>
            </a:r>
          </a:p>
        </p:txBody>
      </p:sp>
      <p:sp>
        <p:nvSpPr>
          <p:cNvPr id="3" name="Content Placeholder 2"/>
          <p:cNvSpPr>
            <a:spLocks noGrp="1"/>
          </p:cNvSpPr>
          <p:nvPr>
            <p:ph idx="1"/>
          </p:nvPr>
        </p:nvSpPr>
        <p:spPr/>
        <p:txBody>
          <a:bodyPr/>
          <a:lstStyle/>
          <a:p>
            <a:r>
              <a:rPr lang="en-US" b="1"/>
              <a:t>Individuals with Disabilities Education Act </a:t>
            </a:r>
            <a:r>
              <a:rPr lang="en-US"/>
              <a:t>(IDEA), 20 U.S.C. §1400, </a:t>
            </a:r>
            <a:r>
              <a:rPr lang="en-US" i="1"/>
              <a:t>et seq</a:t>
            </a:r>
            <a:r>
              <a:rPr lang="en-US"/>
              <a:t>. and its implementing regulations at, 34 C.F.R. Part 300. </a:t>
            </a:r>
          </a:p>
          <a:p>
            <a:r>
              <a:rPr lang="en-US" b="1"/>
              <a:t>Section 504 of the Rehabilitation Act of 1973 </a:t>
            </a:r>
            <a:r>
              <a:rPr lang="en-US"/>
              <a:t>(Section 504), 29 U.S.C. §794 </a:t>
            </a:r>
            <a:r>
              <a:rPr lang="en-US" i="1"/>
              <a:t>et seq</a:t>
            </a:r>
            <a:r>
              <a:rPr lang="en-US"/>
              <a:t>. and its implementing regulations at 34 C.F.R. Part 104. </a:t>
            </a:r>
          </a:p>
          <a:p>
            <a:r>
              <a:rPr lang="en-US" b="1"/>
              <a:t>Americans with Disabilities Act of 1990 </a:t>
            </a:r>
            <a:r>
              <a:rPr lang="en-US"/>
              <a:t>(ADA), 42 U.S.C. § 12101 </a:t>
            </a:r>
            <a:r>
              <a:rPr lang="en-US" i="1"/>
              <a:t>et seq</a:t>
            </a:r>
            <a:r>
              <a:rPr lang="en-US"/>
              <a:t>. </a:t>
            </a:r>
          </a:p>
          <a:p>
            <a:pPr lvl="1"/>
            <a:r>
              <a:rPr lang="en-US" b="1"/>
              <a:t>Title II </a:t>
            </a:r>
            <a:r>
              <a:rPr lang="en-US"/>
              <a:t>(State and Local Governments) implementing regulations: 28 C.F.R. Part 35 </a:t>
            </a:r>
          </a:p>
          <a:p>
            <a:pPr lvl="1"/>
            <a:r>
              <a:rPr lang="en-US" b="1"/>
              <a:t>Title III </a:t>
            </a:r>
            <a:r>
              <a:rPr lang="en-US"/>
              <a:t>(Public Accommodations) implementing regulations: 28 C.F.R. Part 36</a:t>
            </a:r>
          </a:p>
          <a:p>
            <a:pPr lvl="1"/>
            <a:endParaRPr lang="en-US"/>
          </a:p>
        </p:txBody>
      </p:sp>
    </p:spTree>
    <p:extLst>
      <p:ext uri="{BB962C8B-B14F-4D97-AF65-F5344CB8AC3E}">
        <p14:creationId xmlns:p14="http://schemas.microsoft.com/office/powerpoint/2010/main" val="2736951911"/>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docProps/app.xml><?xml version="1.0" encoding="utf-8"?>
<Properties xmlns="http://schemas.openxmlformats.org/officeDocument/2006/extended-properties" xmlns:vt="http://schemas.openxmlformats.org/officeDocument/2006/docPropsVTypes">
  <Template>DRF_2019_Light_Theme</Template>
  <TotalTime>733</TotalTime>
  <Words>2241</Words>
  <Application>Microsoft Office PowerPoint</Application>
  <PresentationFormat>Widescreen</PresentationFormat>
  <Paragraphs>247</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Tahoma</vt:lpstr>
      <vt:lpstr>DRF_2019_Light</vt:lpstr>
      <vt:lpstr>Access Beyond the Classroom </vt:lpstr>
      <vt:lpstr>Disability Rights Florida </vt:lpstr>
      <vt:lpstr>Our Mission </vt:lpstr>
      <vt:lpstr>About Your Presenter </vt:lpstr>
      <vt:lpstr>What We Will Cover </vt:lpstr>
      <vt:lpstr>Activities Beyond the School Day </vt:lpstr>
      <vt:lpstr>Benefits of Extracurricular and  After School Activities </vt:lpstr>
      <vt:lpstr>Benefits of Inclusion of  Children with Disabilities </vt:lpstr>
      <vt:lpstr>Legal Authority </vt:lpstr>
      <vt:lpstr>IDEA </vt:lpstr>
      <vt:lpstr>IDEA: Eligibility  </vt:lpstr>
      <vt:lpstr>IDEA and Extracurricular Activities  (1of 2) </vt:lpstr>
      <vt:lpstr>IDEA and Extracurricular Activities  (2 of 2)</vt:lpstr>
      <vt:lpstr>Examples of Supplementary Aids and  Services under the IDEA</vt:lpstr>
      <vt:lpstr>IDEA Limitations (1 of 2)</vt:lpstr>
      <vt:lpstr>IDEA Limitations (2 of 2) </vt:lpstr>
      <vt:lpstr>Section 504 and Title II of the ADA  (1 of 3) </vt:lpstr>
      <vt:lpstr>Section 504 and Title II the ADA ( 2 of 3) </vt:lpstr>
      <vt:lpstr>Section 504 and Title II of the ADA (3 of 3) </vt:lpstr>
      <vt:lpstr>Office of Civil Rights (OCR) Guidance  on Extracurricular Activities  (1 of 4)</vt:lpstr>
      <vt:lpstr>OCR Guidance (2 of 4)</vt:lpstr>
      <vt:lpstr> OCR Guidance (3 of 4)  </vt:lpstr>
      <vt:lpstr>OCR Guidance (4 of 4) </vt:lpstr>
      <vt:lpstr>Before and After School Programs provided by  School Districts</vt:lpstr>
      <vt:lpstr>District-sponsored before and after  school programs </vt:lpstr>
      <vt:lpstr>Application of Section 504 and Title II of the ADA  to before and after school programs (1 of 3)</vt:lpstr>
      <vt:lpstr>Application to before and after school programs (2 of 3)</vt:lpstr>
      <vt:lpstr> Application to before and after-school activities (3 of 3)   </vt:lpstr>
      <vt:lpstr> Reasonable Accommodations: Fundamental Alteration (1 of 2) </vt:lpstr>
      <vt:lpstr> Reasonable Accommodations: Fundamental Alteration (2 of 2) </vt:lpstr>
      <vt:lpstr> Reasonable Accommodations: Undue Burden (1 of 4) </vt:lpstr>
      <vt:lpstr>Reasonable Accommodations: Undue Burden (2 of 4)</vt:lpstr>
      <vt:lpstr> Reasonable Accommodations: Undue Burden (3 of 4)  </vt:lpstr>
      <vt:lpstr>  Reasonable Accommodations: Undue Burden (4 of 4)   </vt:lpstr>
      <vt:lpstr>Examples of Reasonable Accommodations </vt:lpstr>
      <vt:lpstr>Medical Services </vt:lpstr>
      <vt:lpstr>Limitations to Section 504 and Title II of the ADA </vt:lpstr>
      <vt:lpstr> Extracurricular Activities provided by Other Public Entities and Private Entities   </vt:lpstr>
      <vt:lpstr>Applicable Laws to Non-School District Programs</vt:lpstr>
      <vt:lpstr>Is it a Public Entity?</vt:lpstr>
      <vt:lpstr>Case Example: Town of Rocky Hill, Connecticut </vt:lpstr>
      <vt:lpstr>Private Programs and Title III of the ADA </vt:lpstr>
      <vt:lpstr>Application of Title III of the ADA  </vt:lpstr>
      <vt:lpstr>Religious Based Programs </vt:lpstr>
      <vt:lpstr>ADVOCACY AND LEGAL STRATEGIES</vt:lpstr>
      <vt:lpstr>HYPOTHETICAL #1</vt:lpstr>
      <vt:lpstr>HYPOTHETICAL #2</vt:lpstr>
      <vt:lpstr>HYPOTHETICAL #3</vt:lpstr>
      <vt:lpstr>Resources </vt:lpstr>
      <vt:lpstr>Contact Us:  800.342.0823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Beyond the Classroom</dc:title>
  <dc:creator>Lauren Eversole</dc:creator>
  <cp:lastModifiedBy>Lauren Eversole</cp:lastModifiedBy>
  <cp:revision>1680</cp:revision>
  <dcterms:created xsi:type="dcterms:W3CDTF">2019-05-20T15:55:33Z</dcterms:created>
  <dcterms:modified xsi:type="dcterms:W3CDTF">2019-06-05T14:35:22Z</dcterms:modified>
</cp:coreProperties>
</file>